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6" d="100"/>
          <a:sy n="56" d="100"/>
        </p:scale>
        <p:origin x="10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86F3506-A7F5-4CBC-92F4-534C59E3E8D7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78552865-C133-40E9-8F3B-2916E29450F4}">
      <dgm:prSet/>
      <dgm:spPr/>
      <dgm:t>
        <a:bodyPr/>
        <a:lstStyle/>
        <a:p>
          <a:r>
            <a:rPr lang="hu-HU"/>
            <a:t>polgári jog az ökológiai célok szolgálatában </a:t>
          </a:r>
          <a:endParaRPr lang="en-US"/>
        </a:p>
      </dgm:t>
    </dgm:pt>
    <dgm:pt modelId="{F1227F1E-7698-410F-BA4C-AB863BCB233A}" type="parTrans" cxnId="{ED9D87C6-A0AF-4974-BF45-066FE80324CB}">
      <dgm:prSet/>
      <dgm:spPr/>
      <dgm:t>
        <a:bodyPr/>
        <a:lstStyle/>
        <a:p>
          <a:endParaRPr lang="en-US"/>
        </a:p>
      </dgm:t>
    </dgm:pt>
    <dgm:pt modelId="{75626EA0-25C7-49AA-B0E2-1366E38F2979}" type="sibTrans" cxnId="{ED9D87C6-A0AF-4974-BF45-066FE80324CB}">
      <dgm:prSet/>
      <dgm:spPr/>
      <dgm:t>
        <a:bodyPr/>
        <a:lstStyle/>
        <a:p>
          <a:endParaRPr lang="en-US"/>
        </a:p>
      </dgm:t>
    </dgm:pt>
    <dgm:pt modelId="{6DD148C1-33F1-4B42-8894-1ACFB2DE56C6}">
      <dgm:prSet/>
      <dgm:spPr/>
      <dgm:t>
        <a:bodyPr/>
        <a:lstStyle/>
        <a:p>
          <a:r>
            <a:rPr lang="hu-HU"/>
            <a:t>hagyományos intézmények: tulajdonos védelme a szükségtelen zavarástól, kártérítés, személyiségvédelem -&gt; belső oldal </a:t>
          </a:r>
          <a:endParaRPr lang="en-US"/>
        </a:p>
      </dgm:t>
    </dgm:pt>
    <dgm:pt modelId="{573AC8D8-B84E-4A63-B625-148731052456}" type="parTrans" cxnId="{803AFF26-0200-4376-89B1-96C4B01DE5CA}">
      <dgm:prSet/>
      <dgm:spPr/>
      <dgm:t>
        <a:bodyPr/>
        <a:lstStyle/>
        <a:p>
          <a:endParaRPr lang="en-US"/>
        </a:p>
      </dgm:t>
    </dgm:pt>
    <dgm:pt modelId="{9890EE06-B5DA-4085-B379-38E1D7482D8E}" type="sibTrans" cxnId="{803AFF26-0200-4376-89B1-96C4B01DE5CA}">
      <dgm:prSet/>
      <dgm:spPr/>
      <dgm:t>
        <a:bodyPr/>
        <a:lstStyle/>
        <a:p>
          <a:endParaRPr lang="en-US"/>
        </a:p>
      </dgm:t>
    </dgm:pt>
    <dgm:pt modelId="{1BB0E468-4870-4F6F-B734-ACDEBAC13B02}">
      <dgm:prSet/>
      <dgm:spPr/>
      <dgm:t>
        <a:bodyPr/>
        <a:lstStyle/>
        <a:p>
          <a:r>
            <a:rPr lang="hu-HU"/>
            <a:t>a bíróságok ökológiai célú döntései polgári jogi alapon -&gt; külső oldal </a:t>
          </a:r>
          <a:endParaRPr lang="en-US"/>
        </a:p>
      </dgm:t>
    </dgm:pt>
    <dgm:pt modelId="{1C255AF8-1C73-4791-A43A-707DE7609357}" type="parTrans" cxnId="{BFBB5F89-60BF-4C74-A480-EF1149B30E01}">
      <dgm:prSet/>
      <dgm:spPr/>
      <dgm:t>
        <a:bodyPr/>
        <a:lstStyle/>
        <a:p>
          <a:endParaRPr lang="en-US"/>
        </a:p>
      </dgm:t>
    </dgm:pt>
    <dgm:pt modelId="{5B62A893-5EF9-4400-B768-FD578C4E28DD}" type="sibTrans" cxnId="{BFBB5F89-60BF-4C74-A480-EF1149B30E01}">
      <dgm:prSet/>
      <dgm:spPr/>
      <dgm:t>
        <a:bodyPr/>
        <a:lstStyle/>
        <a:p>
          <a:endParaRPr lang="en-US"/>
        </a:p>
      </dgm:t>
    </dgm:pt>
    <dgm:pt modelId="{47076B0B-70C5-46D3-8F05-F23C906209F0}">
      <dgm:prSet/>
      <dgm:spPr/>
      <dgm:t>
        <a:bodyPr/>
        <a:lstStyle/>
        <a:p>
          <a:r>
            <a:rPr lang="hu-HU"/>
            <a:t>vélt vagy valós ellentmondások </a:t>
          </a:r>
          <a:endParaRPr lang="en-US"/>
        </a:p>
      </dgm:t>
    </dgm:pt>
    <dgm:pt modelId="{DCF6E43A-C93A-46F8-AFB4-EC69FE495464}" type="parTrans" cxnId="{165995A5-E340-4AF8-8631-1201BF5868A5}">
      <dgm:prSet/>
      <dgm:spPr/>
      <dgm:t>
        <a:bodyPr/>
        <a:lstStyle/>
        <a:p>
          <a:endParaRPr lang="en-US"/>
        </a:p>
      </dgm:t>
    </dgm:pt>
    <dgm:pt modelId="{7C5FA211-0CD0-4F90-815A-AA5CC534BAEF}" type="sibTrans" cxnId="{165995A5-E340-4AF8-8631-1201BF5868A5}">
      <dgm:prSet/>
      <dgm:spPr/>
      <dgm:t>
        <a:bodyPr/>
        <a:lstStyle/>
        <a:p>
          <a:endParaRPr lang="en-US"/>
        </a:p>
      </dgm:t>
    </dgm:pt>
    <dgm:pt modelId="{FB037984-6700-48B8-84AE-7430873F87E7}">
      <dgm:prSet/>
      <dgm:spPr/>
      <dgm:t>
        <a:bodyPr/>
        <a:lstStyle/>
        <a:p>
          <a:r>
            <a:rPr lang="hu-HU"/>
            <a:t>bíróságok és környezetpolitika </a:t>
          </a:r>
          <a:endParaRPr lang="en-US"/>
        </a:p>
      </dgm:t>
    </dgm:pt>
    <dgm:pt modelId="{2B4D087B-0464-4473-BE87-36B1EB1B07C1}" type="parTrans" cxnId="{D93227D1-F9D9-4BE1-9F27-0DC7CBADC6B4}">
      <dgm:prSet/>
      <dgm:spPr/>
      <dgm:t>
        <a:bodyPr/>
        <a:lstStyle/>
        <a:p>
          <a:endParaRPr lang="en-US"/>
        </a:p>
      </dgm:t>
    </dgm:pt>
    <dgm:pt modelId="{C4041202-DA3B-4158-ABBB-FCD13C68F77E}" type="sibTrans" cxnId="{D93227D1-F9D9-4BE1-9F27-0DC7CBADC6B4}">
      <dgm:prSet/>
      <dgm:spPr/>
      <dgm:t>
        <a:bodyPr/>
        <a:lstStyle/>
        <a:p>
          <a:endParaRPr lang="en-US"/>
        </a:p>
      </dgm:t>
    </dgm:pt>
    <dgm:pt modelId="{DE50D3E5-5E52-45CC-B83D-C765EBE23DAD}">
      <dgm:prSet/>
      <dgm:spPr/>
      <dgm:t>
        <a:bodyPr/>
        <a:lstStyle/>
        <a:p>
          <a:r>
            <a:rPr lang="hu-HU"/>
            <a:t>két esetkör </a:t>
          </a:r>
          <a:endParaRPr lang="en-US"/>
        </a:p>
      </dgm:t>
    </dgm:pt>
    <dgm:pt modelId="{2A1AAA57-D037-4C6F-9F7F-180600ACEC15}" type="parTrans" cxnId="{17161E26-B13A-4FD3-9E3A-80626BF9F8F2}">
      <dgm:prSet/>
      <dgm:spPr/>
      <dgm:t>
        <a:bodyPr/>
        <a:lstStyle/>
        <a:p>
          <a:endParaRPr lang="en-US"/>
        </a:p>
      </dgm:t>
    </dgm:pt>
    <dgm:pt modelId="{46111969-23BD-4D48-9265-DBF0AC2BC37E}" type="sibTrans" cxnId="{17161E26-B13A-4FD3-9E3A-80626BF9F8F2}">
      <dgm:prSet/>
      <dgm:spPr/>
      <dgm:t>
        <a:bodyPr/>
        <a:lstStyle/>
        <a:p>
          <a:endParaRPr lang="en-US"/>
        </a:p>
      </dgm:t>
    </dgm:pt>
    <dgm:pt modelId="{F00FFE5E-6170-4174-BCB4-E75D2FFC66EB}">
      <dgm:prSet/>
      <dgm:spPr/>
      <dgm:t>
        <a:bodyPr/>
        <a:lstStyle/>
        <a:p>
          <a:r>
            <a:rPr lang="hu-HU"/>
            <a:t>az alperes a közpolitika szempontjából kiemelt szereplő </a:t>
          </a:r>
          <a:endParaRPr lang="en-US"/>
        </a:p>
      </dgm:t>
    </dgm:pt>
    <dgm:pt modelId="{D1675AE8-8611-400C-9A9F-A6F1CC651B92}" type="parTrans" cxnId="{35218AE9-139C-4B48-A274-D8030F4157A7}">
      <dgm:prSet/>
      <dgm:spPr/>
      <dgm:t>
        <a:bodyPr/>
        <a:lstStyle/>
        <a:p>
          <a:endParaRPr lang="en-US"/>
        </a:p>
      </dgm:t>
    </dgm:pt>
    <dgm:pt modelId="{6C086F82-B81F-478B-8310-71D8CB6FF465}" type="sibTrans" cxnId="{35218AE9-139C-4B48-A274-D8030F4157A7}">
      <dgm:prSet/>
      <dgm:spPr/>
      <dgm:t>
        <a:bodyPr/>
        <a:lstStyle/>
        <a:p>
          <a:endParaRPr lang="en-US"/>
        </a:p>
      </dgm:t>
    </dgm:pt>
    <dgm:pt modelId="{707EABBF-967B-4765-90C0-9CA445A990A5}">
      <dgm:prSet/>
      <dgm:spPr/>
      <dgm:t>
        <a:bodyPr/>
        <a:lstStyle/>
        <a:p>
          <a:r>
            <a:rPr lang="hu-HU"/>
            <a:t>az alperes maga az állam </a:t>
          </a:r>
          <a:endParaRPr lang="en-US"/>
        </a:p>
      </dgm:t>
    </dgm:pt>
    <dgm:pt modelId="{7C327AAF-B1D9-4D87-9D36-166E1FEC4852}" type="parTrans" cxnId="{94AAF2C1-EC12-4CB4-9EB2-F5ADE9A6D3A2}">
      <dgm:prSet/>
      <dgm:spPr/>
      <dgm:t>
        <a:bodyPr/>
        <a:lstStyle/>
        <a:p>
          <a:endParaRPr lang="en-US"/>
        </a:p>
      </dgm:t>
    </dgm:pt>
    <dgm:pt modelId="{B22F9DBB-CC6A-4B43-8DA5-598B10EAB4D5}" type="sibTrans" cxnId="{94AAF2C1-EC12-4CB4-9EB2-F5ADE9A6D3A2}">
      <dgm:prSet/>
      <dgm:spPr/>
      <dgm:t>
        <a:bodyPr/>
        <a:lstStyle/>
        <a:p>
          <a:endParaRPr lang="en-US"/>
        </a:p>
      </dgm:t>
    </dgm:pt>
    <dgm:pt modelId="{F3DED528-A4D8-4360-94D1-7C8E02B358D6}" type="pres">
      <dgm:prSet presAssocID="{A86F3506-A7F5-4CBC-92F4-534C59E3E8D7}" presName="linear" presStyleCnt="0">
        <dgm:presLayoutVars>
          <dgm:animLvl val="lvl"/>
          <dgm:resizeHandles val="exact"/>
        </dgm:presLayoutVars>
      </dgm:prSet>
      <dgm:spPr/>
    </dgm:pt>
    <dgm:pt modelId="{E056CB1E-5A1B-4DE2-B789-BF540C536B1A}" type="pres">
      <dgm:prSet presAssocID="{78552865-C133-40E9-8F3B-2916E29450F4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D017750E-3AF7-4702-98B9-3A84117DC808}" type="pres">
      <dgm:prSet presAssocID="{78552865-C133-40E9-8F3B-2916E29450F4}" presName="childText" presStyleLbl="revTx" presStyleIdx="0" presStyleCnt="3">
        <dgm:presLayoutVars>
          <dgm:bulletEnabled val="1"/>
        </dgm:presLayoutVars>
      </dgm:prSet>
      <dgm:spPr/>
    </dgm:pt>
    <dgm:pt modelId="{9475827E-4A82-4502-A949-331D5BE979A3}" type="pres">
      <dgm:prSet presAssocID="{47076B0B-70C5-46D3-8F05-F23C906209F0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A6DF1892-8126-48F1-8BEE-9C9888642CD4}" type="pres">
      <dgm:prSet presAssocID="{47076B0B-70C5-46D3-8F05-F23C906209F0}" presName="childText" presStyleLbl="revTx" presStyleIdx="1" presStyleCnt="3">
        <dgm:presLayoutVars>
          <dgm:bulletEnabled val="1"/>
        </dgm:presLayoutVars>
      </dgm:prSet>
      <dgm:spPr/>
    </dgm:pt>
    <dgm:pt modelId="{F02BB30F-597A-4B40-891A-E22D2FF55799}" type="pres">
      <dgm:prSet presAssocID="{DE50D3E5-5E52-45CC-B83D-C765EBE23DAD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C38D4469-2500-40B9-926A-EAB247A9E0BB}" type="pres">
      <dgm:prSet presAssocID="{DE50D3E5-5E52-45CC-B83D-C765EBE23DAD}" presName="childText" presStyleLbl="revTx" presStyleIdx="2" presStyleCnt="3">
        <dgm:presLayoutVars>
          <dgm:bulletEnabled val="1"/>
        </dgm:presLayoutVars>
      </dgm:prSet>
      <dgm:spPr/>
    </dgm:pt>
  </dgm:ptLst>
  <dgm:cxnLst>
    <dgm:cxn modelId="{3787F714-0440-4BFA-AD49-FD86A2EAAF54}" type="presOf" srcId="{78552865-C133-40E9-8F3B-2916E29450F4}" destId="{E056CB1E-5A1B-4DE2-B789-BF540C536B1A}" srcOrd="0" destOrd="0" presId="urn:microsoft.com/office/officeart/2005/8/layout/vList2"/>
    <dgm:cxn modelId="{8C700119-0DE8-4F47-9BDC-D220CC3FFD84}" type="presOf" srcId="{1BB0E468-4870-4F6F-B734-ACDEBAC13B02}" destId="{D017750E-3AF7-4702-98B9-3A84117DC808}" srcOrd="0" destOrd="1" presId="urn:microsoft.com/office/officeart/2005/8/layout/vList2"/>
    <dgm:cxn modelId="{17161E26-B13A-4FD3-9E3A-80626BF9F8F2}" srcId="{A86F3506-A7F5-4CBC-92F4-534C59E3E8D7}" destId="{DE50D3E5-5E52-45CC-B83D-C765EBE23DAD}" srcOrd="2" destOrd="0" parTransId="{2A1AAA57-D037-4C6F-9F7F-180600ACEC15}" sibTransId="{46111969-23BD-4D48-9265-DBF0AC2BC37E}"/>
    <dgm:cxn modelId="{803AFF26-0200-4376-89B1-96C4B01DE5CA}" srcId="{78552865-C133-40E9-8F3B-2916E29450F4}" destId="{6DD148C1-33F1-4B42-8894-1ACFB2DE56C6}" srcOrd="0" destOrd="0" parTransId="{573AC8D8-B84E-4A63-B625-148731052456}" sibTransId="{9890EE06-B5DA-4085-B379-38E1D7482D8E}"/>
    <dgm:cxn modelId="{C8033761-E93D-4CA7-B513-312B8314A40A}" type="presOf" srcId="{DE50D3E5-5E52-45CC-B83D-C765EBE23DAD}" destId="{F02BB30F-597A-4B40-891A-E22D2FF55799}" srcOrd="0" destOrd="0" presId="urn:microsoft.com/office/officeart/2005/8/layout/vList2"/>
    <dgm:cxn modelId="{16BBA966-77D2-4FED-A03D-7537E7A16F70}" type="presOf" srcId="{F00FFE5E-6170-4174-BCB4-E75D2FFC66EB}" destId="{C38D4469-2500-40B9-926A-EAB247A9E0BB}" srcOrd="0" destOrd="0" presId="urn:microsoft.com/office/officeart/2005/8/layout/vList2"/>
    <dgm:cxn modelId="{95733472-8214-4E93-9501-735AB3C68A28}" type="presOf" srcId="{FB037984-6700-48B8-84AE-7430873F87E7}" destId="{A6DF1892-8126-48F1-8BEE-9C9888642CD4}" srcOrd="0" destOrd="0" presId="urn:microsoft.com/office/officeart/2005/8/layout/vList2"/>
    <dgm:cxn modelId="{BFBB5F89-60BF-4C74-A480-EF1149B30E01}" srcId="{78552865-C133-40E9-8F3B-2916E29450F4}" destId="{1BB0E468-4870-4F6F-B734-ACDEBAC13B02}" srcOrd="1" destOrd="0" parTransId="{1C255AF8-1C73-4791-A43A-707DE7609357}" sibTransId="{5B62A893-5EF9-4400-B768-FD578C4E28DD}"/>
    <dgm:cxn modelId="{165995A5-E340-4AF8-8631-1201BF5868A5}" srcId="{A86F3506-A7F5-4CBC-92F4-534C59E3E8D7}" destId="{47076B0B-70C5-46D3-8F05-F23C906209F0}" srcOrd="1" destOrd="0" parTransId="{DCF6E43A-C93A-46F8-AFB4-EC69FE495464}" sibTransId="{7C5FA211-0CD0-4F90-815A-AA5CC534BAEF}"/>
    <dgm:cxn modelId="{AD2FFCA5-F06A-45DC-AC7C-6B9DA8EE23F1}" type="presOf" srcId="{707EABBF-967B-4765-90C0-9CA445A990A5}" destId="{C38D4469-2500-40B9-926A-EAB247A9E0BB}" srcOrd="0" destOrd="1" presId="urn:microsoft.com/office/officeart/2005/8/layout/vList2"/>
    <dgm:cxn modelId="{A9E537AC-341C-4297-A7A2-E4ACAC8AFFC9}" type="presOf" srcId="{A86F3506-A7F5-4CBC-92F4-534C59E3E8D7}" destId="{F3DED528-A4D8-4360-94D1-7C8E02B358D6}" srcOrd="0" destOrd="0" presId="urn:microsoft.com/office/officeart/2005/8/layout/vList2"/>
    <dgm:cxn modelId="{0B9269AD-F02B-47A3-B049-0F80DA46B024}" type="presOf" srcId="{47076B0B-70C5-46D3-8F05-F23C906209F0}" destId="{9475827E-4A82-4502-A949-331D5BE979A3}" srcOrd="0" destOrd="0" presId="urn:microsoft.com/office/officeart/2005/8/layout/vList2"/>
    <dgm:cxn modelId="{BB90E1B1-FEE7-4DF6-9E79-176DFF6EB9E5}" type="presOf" srcId="{6DD148C1-33F1-4B42-8894-1ACFB2DE56C6}" destId="{D017750E-3AF7-4702-98B9-3A84117DC808}" srcOrd="0" destOrd="0" presId="urn:microsoft.com/office/officeart/2005/8/layout/vList2"/>
    <dgm:cxn modelId="{94AAF2C1-EC12-4CB4-9EB2-F5ADE9A6D3A2}" srcId="{DE50D3E5-5E52-45CC-B83D-C765EBE23DAD}" destId="{707EABBF-967B-4765-90C0-9CA445A990A5}" srcOrd="1" destOrd="0" parTransId="{7C327AAF-B1D9-4D87-9D36-166E1FEC4852}" sibTransId="{B22F9DBB-CC6A-4B43-8DA5-598B10EAB4D5}"/>
    <dgm:cxn modelId="{ED9D87C6-A0AF-4974-BF45-066FE80324CB}" srcId="{A86F3506-A7F5-4CBC-92F4-534C59E3E8D7}" destId="{78552865-C133-40E9-8F3B-2916E29450F4}" srcOrd="0" destOrd="0" parTransId="{F1227F1E-7698-410F-BA4C-AB863BCB233A}" sibTransId="{75626EA0-25C7-49AA-B0E2-1366E38F2979}"/>
    <dgm:cxn modelId="{D93227D1-F9D9-4BE1-9F27-0DC7CBADC6B4}" srcId="{47076B0B-70C5-46D3-8F05-F23C906209F0}" destId="{FB037984-6700-48B8-84AE-7430873F87E7}" srcOrd="0" destOrd="0" parTransId="{2B4D087B-0464-4473-BE87-36B1EB1B07C1}" sibTransId="{C4041202-DA3B-4158-ABBB-FCD13C68F77E}"/>
    <dgm:cxn modelId="{35218AE9-139C-4B48-A274-D8030F4157A7}" srcId="{DE50D3E5-5E52-45CC-B83D-C765EBE23DAD}" destId="{F00FFE5E-6170-4174-BCB4-E75D2FFC66EB}" srcOrd="0" destOrd="0" parTransId="{D1675AE8-8611-400C-9A9F-A6F1CC651B92}" sibTransId="{6C086F82-B81F-478B-8310-71D8CB6FF465}"/>
    <dgm:cxn modelId="{AC614A19-9AFF-45C2-A59D-72A5CFBC25F3}" type="presParOf" srcId="{F3DED528-A4D8-4360-94D1-7C8E02B358D6}" destId="{E056CB1E-5A1B-4DE2-B789-BF540C536B1A}" srcOrd="0" destOrd="0" presId="urn:microsoft.com/office/officeart/2005/8/layout/vList2"/>
    <dgm:cxn modelId="{DB27F196-44F2-4406-9D90-A43EF54EB1D5}" type="presParOf" srcId="{F3DED528-A4D8-4360-94D1-7C8E02B358D6}" destId="{D017750E-3AF7-4702-98B9-3A84117DC808}" srcOrd="1" destOrd="0" presId="urn:microsoft.com/office/officeart/2005/8/layout/vList2"/>
    <dgm:cxn modelId="{AE7779DE-A17D-4038-BC51-29EA6A9EE842}" type="presParOf" srcId="{F3DED528-A4D8-4360-94D1-7C8E02B358D6}" destId="{9475827E-4A82-4502-A949-331D5BE979A3}" srcOrd="2" destOrd="0" presId="urn:microsoft.com/office/officeart/2005/8/layout/vList2"/>
    <dgm:cxn modelId="{F7AE5B5A-B02B-4B24-A732-D8D6A9B80C86}" type="presParOf" srcId="{F3DED528-A4D8-4360-94D1-7C8E02B358D6}" destId="{A6DF1892-8126-48F1-8BEE-9C9888642CD4}" srcOrd="3" destOrd="0" presId="urn:microsoft.com/office/officeart/2005/8/layout/vList2"/>
    <dgm:cxn modelId="{392E9FE3-110C-4F33-9C02-226048A0709D}" type="presParOf" srcId="{F3DED528-A4D8-4360-94D1-7C8E02B358D6}" destId="{F02BB30F-597A-4B40-891A-E22D2FF55799}" srcOrd="4" destOrd="0" presId="urn:microsoft.com/office/officeart/2005/8/layout/vList2"/>
    <dgm:cxn modelId="{3FFE342A-7C0D-4EF5-963F-8C55703396FB}" type="presParOf" srcId="{F3DED528-A4D8-4360-94D1-7C8E02B358D6}" destId="{C38D4469-2500-40B9-926A-EAB247A9E0BB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8114765-D4C1-4536-BDD8-2AF1A5E47BD9}" type="doc">
      <dgm:prSet loTypeId="urn:microsoft.com/office/officeart/2005/8/layout/hList1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DE0881D3-1516-4F1C-AC39-565E0500DD83}">
      <dgm:prSet/>
      <dgm:spPr/>
      <dgm:t>
        <a:bodyPr/>
        <a:lstStyle/>
        <a:p>
          <a:r>
            <a:rPr lang="en-US"/>
            <a:t>Friends of the Earth Netherlands v. Shell</a:t>
          </a:r>
        </a:p>
      </dgm:t>
    </dgm:pt>
    <dgm:pt modelId="{71E54E0C-2978-4908-8FA7-A333BEBB1BA5}" type="parTrans" cxnId="{710D8808-7ECE-4531-BCEB-A9AB36030E89}">
      <dgm:prSet/>
      <dgm:spPr/>
      <dgm:t>
        <a:bodyPr/>
        <a:lstStyle/>
        <a:p>
          <a:endParaRPr lang="en-US"/>
        </a:p>
      </dgm:t>
    </dgm:pt>
    <dgm:pt modelId="{D66E9119-C988-4A10-9EFB-4345EABECADE}" type="sibTrans" cxnId="{710D8808-7ECE-4531-BCEB-A9AB36030E89}">
      <dgm:prSet/>
      <dgm:spPr/>
      <dgm:t>
        <a:bodyPr/>
        <a:lstStyle/>
        <a:p>
          <a:endParaRPr lang="en-US"/>
        </a:p>
      </dgm:t>
    </dgm:pt>
    <dgm:pt modelId="{4B8B7633-2DED-4805-A1BA-98545486D550}">
      <dgm:prSet/>
      <dgm:spPr/>
      <dgm:t>
        <a:bodyPr/>
        <a:lstStyle/>
        <a:p>
          <a:r>
            <a:rPr lang="hu-HU"/>
            <a:t>elsőfok: a Royal Dutch Shell, a világ második legnagyobb vállalata 2030-ra 45%-kal csökkentse Hollandiában realizált ÜHG kibocsátását</a:t>
          </a:r>
          <a:endParaRPr lang="en-US"/>
        </a:p>
      </dgm:t>
    </dgm:pt>
    <dgm:pt modelId="{BD994A4B-BEC0-4BC9-B9CA-8B4AA85E92F4}" type="parTrans" cxnId="{6AEB4E84-7372-46DF-A7BC-5094F4C0618C}">
      <dgm:prSet/>
      <dgm:spPr/>
      <dgm:t>
        <a:bodyPr/>
        <a:lstStyle/>
        <a:p>
          <a:endParaRPr lang="en-US"/>
        </a:p>
      </dgm:t>
    </dgm:pt>
    <dgm:pt modelId="{27DFDDCF-4D49-4AA7-B666-8EEB53BBB4EE}" type="sibTrans" cxnId="{6AEB4E84-7372-46DF-A7BC-5094F4C0618C}">
      <dgm:prSet/>
      <dgm:spPr/>
      <dgm:t>
        <a:bodyPr/>
        <a:lstStyle/>
        <a:p>
          <a:endParaRPr lang="en-US"/>
        </a:p>
      </dgm:t>
    </dgm:pt>
    <dgm:pt modelId="{A8C5D1C0-E8E3-4154-94D3-8D1942253B36}">
      <dgm:prSet/>
      <dgm:spPr/>
      <dgm:t>
        <a:bodyPr/>
        <a:lstStyle/>
        <a:p>
          <a:r>
            <a:rPr lang="hu-HU"/>
            <a:t>másodfok: a felelősség elismerése, de az ítélet hatályon kívül helyezése </a:t>
          </a:r>
          <a:endParaRPr lang="en-US"/>
        </a:p>
      </dgm:t>
    </dgm:pt>
    <dgm:pt modelId="{BFD0852F-4AF2-4686-A4BC-A662BC3C47C6}" type="parTrans" cxnId="{8DAED055-C20A-4CB5-8084-91046DA6F2CC}">
      <dgm:prSet/>
      <dgm:spPr/>
      <dgm:t>
        <a:bodyPr/>
        <a:lstStyle/>
        <a:p>
          <a:endParaRPr lang="en-US"/>
        </a:p>
      </dgm:t>
    </dgm:pt>
    <dgm:pt modelId="{5CF28406-83FE-4ABA-BD95-9CE52A3922B1}" type="sibTrans" cxnId="{8DAED055-C20A-4CB5-8084-91046DA6F2CC}">
      <dgm:prSet/>
      <dgm:spPr/>
      <dgm:t>
        <a:bodyPr/>
        <a:lstStyle/>
        <a:p>
          <a:endParaRPr lang="en-US"/>
        </a:p>
      </dgm:t>
    </dgm:pt>
    <dgm:pt modelId="{C7EBAC07-F323-446E-A195-D6184DB1F4A9}">
      <dgm:prSet/>
      <dgm:spPr/>
      <dgm:t>
        <a:bodyPr/>
        <a:lstStyle/>
        <a:p>
          <a:r>
            <a:rPr lang="hu-HU"/>
            <a:t>Smith v. Fonterra</a:t>
          </a:r>
          <a:endParaRPr lang="en-US"/>
        </a:p>
      </dgm:t>
    </dgm:pt>
    <dgm:pt modelId="{F4677D3E-242B-4CFB-8AE7-5DF6E72692CF}" type="parTrans" cxnId="{51803917-787B-4EF2-9602-D25AA4986CE8}">
      <dgm:prSet/>
      <dgm:spPr/>
      <dgm:t>
        <a:bodyPr/>
        <a:lstStyle/>
        <a:p>
          <a:endParaRPr lang="en-US"/>
        </a:p>
      </dgm:t>
    </dgm:pt>
    <dgm:pt modelId="{74CAD1D7-58B6-468F-A984-3F8366F1436A}" type="sibTrans" cxnId="{51803917-787B-4EF2-9602-D25AA4986CE8}">
      <dgm:prSet/>
      <dgm:spPr/>
      <dgm:t>
        <a:bodyPr/>
        <a:lstStyle/>
        <a:p>
          <a:endParaRPr lang="en-US"/>
        </a:p>
      </dgm:t>
    </dgm:pt>
    <dgm:pt modelId="{8761170A-CC13-40FA-B2F6-14AEEADDAC05}">
      <dgm:prSet/>
      <dgm:spPr/>
      <dgm:t>
        <a:bodyPr/>
        <a:lstStyle/>
        <a:p>
          <a:r>
            <a:rPr lang="hu-HU"/>
            <a:t>hat nagy új-zélandi kibocsátó ellen a szükségtelen zavaráshoz hasonló public nuisance action alapján, javaslat egy új tort tényállásra, a breach of duty-ra</a:t>
          </a:r>
          <a:endParaRPr lang="en-US"/>
        </a:p>
      </dgm:t>
    </dgm:pt>
    <dgm:pt modelId="{24A9A10C-242F-4B3A-B22A-184E888875AF}" type="parTrans" cxnId="{38D87E93-C263-4EB6-B828-8C1DD70DE8D9}">
      <dgm:prSet/>
      <dgm:spPr/>
      <dgm:t>
        <a:bodyPr/>
        <a:lstStyle/>
        <a:p>
          <a:endParaRPr lang="en-US"/>
        </a:p>
      </dgm:t>
    </dgm:pt>
    <dgm:pt modelId="{79F6268D-E624-4384-A687-A130AE4A12B5}" type="sibTrans" cxnId="{38D87E93-C263-4EB6-B828-8C1DD70DE8D9}">
      <dgm:prSet/>
      <dgm:spPr/>
      <dgm:t>
        <a:bodyPr/>
        <a:lstStyle/>
        <a:p>
          <a:endParaRPr lang="en-US"/>
        </a:p>
      </dgm:t>
    </dgm:pt>
    <dgm:pt modelId="{C04C9977-9B71-4C74-BFAD-BAFEBD9265A9}">
      <dgm:prSet/>
      <dgm:spPr/>
      <dgm:t>
        <a:bodyPr/>
        <a:lstStyle/>
        <a:p>
          <a:r>
            <a:rPr lang="hu-HU"/>
            <a:t>első- és másodfok: elutasította, a másodfok a jogági jogellenességhez hasonló elv alapján kizárta a magánjogi igényérvényesítést </a:t>
          </a:r>
          <a:endParaRPr lang="en-US"/>
        </a:p>
      </dgm:t>
    </dgm:pt>
    <dgm:pt modelId="{4D1011BB-1ACE-4C46-ADE4-0A881E070205}" type="parTrans" cxnId="{8A5BD424-A110-45A6-9930-1C60F32AEE44}">
      <dgm:prSet/>
      <dgm:spPr/>
      <dgm:t>
        <a:bodyPr/>
        <a:lstStyle/>
        <a:p>
          <a:endParaRPr lang="en-US"/>
        </a:p>
      </dgm:t>
    </dgm:pt>
    <dgm:pt modelId="{48C3EB50-C530-42B3-A0B7-A509078A559E}" type="sibTrans" cxnId="{8A5BD424-A110-45A6-9930-1C60F32AEE44}">
      <dgm:prSet/>
      <dgm:spPr/>
      <dgm:t>
        <a:bodyPr/>
        <a:lstStyle/>
        <a:p>
          <a:endParaRPr lang="en-US"/>
        </a:p>
      </dgm:t>
    </dgm:pt>
    <dgm:pt modelId="{B559E241-7846-4E7B-B257-A9A3CD30B29A}">
      <dgm:prSet/>
      <dgm:spPr/>
      <dgm:t>
        <a:bodyPr/>
        <a:lstStyle/>
        <a:p>
          <a:r>
            <a:rPr lang="hu-HU"/>
            <a:t>Supreme Court: a common law alapú igényérvényesítés nem zárható ki </a:t>
          </a:r>
          <a:endParaRPr lang="en-US"/>
        </a:p>
      </dgm:t>
    </dgm:pt>
    <dgm:pt modelId="{A6B7D63B-E02F-424E-8EDA-0BA85EF4BEBA}" type="parTrans" cxnId="{EDB12370-7AF7-4A35-9581-189782996FF2}">
      <dgm:prSet/>
      <dgm:spPr/>
      <dgm:t>
        <a:bodyPr/>
        <a:lstStyle/>
        <a:p>
          <a:endParaRPr lang="en-US"/>
        </a:p>
      </dgm:t>
    </dgm:pt>
    <dgm:pt modelId="{BD5AFCFE-6EE6-4590-ACBA-4E4D1390F262}" type="sibTrans" cxnId="{EDB12370-7AF7-4A35-9581-189782996FF2}">
      <dgm:prSet/>
      <dgm:spPr/>
      <dgm:t>
        <a:bodyPr/>
        <a:lstStyle/>
        <a:p>
          <a:endParaRPr lang="en-US"/>
        </a:p>
      </dgm:t>
    </dgm:pt>
    <dgm:pt modelId="{E5EE2C99-C1F5-4DB4-BAD1-4C196349FF9D}">
      <dgm:prSet/>
      <dgm:spPr/>
      <dgm:t>
        <a:bodyPr/>
        <a:lstStyle/>
        <a:p>
          <a:r>
            <a:rPr lang="hu-HU"/>
            <a:t>Urgenda-ügy:</a:t>
          </a:r>
          <a:endParaRPr lang="en-US"/>
        </a:p>
      </dgm:t>
    </dgm:pt>
    <dgm:pt modelId="{CDDB8B4C-0CF4-42AB-9DF4-658E8C71D3AD}" type="parTrans" cxnId="{516EE5F7-C038-4E6C-86BF-5228F22D585F}">
      <dgm:prSet/>
      <dgm:spPr/>
      <dgm:t>
        <a:bodyPr/>
        <a:lstStyle/>
        <a:p>
          <a:endParaRPr lang="en-US"/>
        </a:p>
      </dgm:t>
    </dgm:pt>
    <dgm:pt modelId="{B7E418AE-08B4-4CE5-8EB8-0548B58DD265}" type="sibTrans" cxnId="{516EE5F7-C038-4E6C-86BF-5228F22D585F}">
      <dgm:prSet/>
      <dgm:spPr/>
      <dgm:t>
        <a:bodyPr/>
        <a:lstStyle/>
        <a:p>
          <a:endParaRPr lang="en-US"/>
        </a:p>
      </dgm:t>
    </dgm:pt>
    <dgm:pt modelId="{5C44A543-989D-4FF0-8DA9-1C990FAD05C2}">
      <dgm:prSet/>
      <dgm:spPr/>
      <dgm:t>
        <a:bodyPr/>
        <a:lstStyle/>
        <a:p>
          <a:r>
            <a:rPr lang="hu-HU"/>
            <a:t>a holland kormány gondoskodjon arról, hogy Hollandia ÜHG kibocsátása 2020-ra 25%-kal csökkenjen kereset: nem hatékony ÜHG kibocsátási intézkedések</a:t>
          </a:r>
          <a:endParaRPr lang="en-US"/>
        </a:p>
      </dgm:t>
    </dgm:pt>
    <dgm:pt modelId="{E8AE2E3B-B795-4A70-9B15-842294F1CD2D}" type="parTrans" cxnId="{495176E2-4160-4CC7-95EE-78A658EC8992}">
      <dgm:prSet/>
      <dgm:spPr/>
      <dgm:t>
        <a:bodyPr/>
        <a:lstStyle/>
        <a:p>
          <a:endParaRPr lang="en-US"/>
        </a:p>
      </dgm:t>
    </dgm:pt>
    <dgm:pt modelId="{C60A8FB7-5113-48CF-9DF2-360AE5C85BC1}" type="sibTrans" cxnId="{495176E2-4160-4CC7-95EE-78A658EC8992}">
      <dgm:prSet/>
      <dgm:spPr/>
      <dgm:t>
        <a:bodyPr/>
        <a:lstStyle/>
        <a:p>
          <a:endParaRPr lang="en-US"/>
        </a:p>
      </dgm:t>
    </dgm:pt>
    <dgm:pt modelId="{8A08D614-4579-4696-8F21-1A95403EDB1B}">
      <dgm:prSet/>
      <dgm:spPr/>
      <dgm:t>
        <a:bodyPr/>
        <a:lstStyle/>
        <a:p>
          <a:r>
            <a:rPr lang="hu-HU"/>
            <a:t>állam kötelezése a holland Ptk. által előírt gondossági kötelezettség megszegésével okozott kár (negligence in tort) és az emberi jogok megsértése miatt </a:t>
          </a:r>
          <a:endParaRPr lang="en-US"/>
        </a:p>
      </dgm:t>
    </dgm:pt>
    <dgm:pt modelId="{9B17250A-DC42-405C-8BE9-186F5AB60469}" type="parTrans" cxnId="{7968EA18-7907-4C7A-8DBA-4ABDAAE7475E}">
      <dgm:prSet/>
      <dgm:spPr/>
      <dgm:t>
        <a:bodyPr/>
        <a:lstStyle/>
        <a:p>
          <a:endParaRPr lang="en-US"/>
        </a:p>
      </dgm:t>
    </dgm:pt>
    <dgm:pt modelId="{FFF7FC16-A1D8-4A5E-BD1D-8D50E4F88AE6}" type="sibTrans" cxnId="{7968EA18-7907-4C7A-8DBA-4ABDAAE7475E}">
      <dgm:prSet/>
      <dgm:spPr/>
      <dgm:t>
        <a:bodyPr/>
        <a:lstStyle/>
        <a:p>
          <a:endParaRPr lang="en-US"/>
        </a:p>
      </dgm:t>
    </dgm:pt>
    <dgm:pt modelId="{0864B7FA-D312-452E-A068-B98C244A09D2}" type="pres">
      <dgm:prSet presAssocID="{D8114765-D4C1-4536-BDD8-2AF1A5E47BD9}" presName="Name0" presStyleCnt="0">
        <dgm:presLayoutVars>
          <dgm:dir/>
          <dgm:animLvl val="lvl"/>
          <dgm:resizeHandles val="exact"/>
        </dgm:presLayoutVars>
      </dgm:prSet>
      <dgm:spPr/>
    </dgm:pt>
    <dgm:pt modelId="{8A29CB1E-F5EB-48CC-BA06-D4FB1DCF5102}" type="pres">
      <dgm:prSet presAssocID="{DE0881D3-1516-4F1C-AC39-565E0500DD83}" presName="composite" presStyleCnt="0"/>
      <dgm:spPr/>
    </dgm:pt>
    <dgm:pt modelId="{08E6553B-7B44-4B54-8371-A01CD574A5B6}" type="pres">
      <dgm:prSet presAssocID="{DE0881D3-1516-4F1C-AC39-565E0500DD83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C3A8F2A0-E418-48C8-BA44-7FCC1D993BB9}" type="pres">
      <dgm:prSet presAssocID="{DE0881D3-1516-4F1C-AC39-565E0500DD83}" presName="desTx" presStyleLbl="alignAccFollowNode1" presStyleIdx="0" presStyleCnt="3">
        <dgm:presLayoutVars>
          <dgm:bulletEnabled val="1"/>
        </dgm:presLayoutVars>
      </dgm:prSet>
      <dgm:spPr/>
    </dgm:pt>
    <dgm:pt modelId="{FA5BF293-C17D-4018-904B-BC89C0C76B01}" type="pres">
      <dgm:prSet presAssocID="{D66E9119-C988-4A10-9EFB-4345EABECADE}" presName="space" presStyleCnt="0"/>
      <dgm:spPr/>
    </dgm:pt>
    <dgm:pt modelId="{339BF5BB-8834-4F57-8825-A24533B06C95}" type="pres">
      <dgm:prSet presAssocID="{C7EBAC07-F323-446E-A195-D6184DB1F4A9}" presName="composite" presStyleCnt="0"/>
      <dgm:spPr/>
    </dgm:pt>
    <dgm:pt modelId="{D625C98D-A7AB-442D-B851-E5D2F27D7305}" type="pres">
      <dgm:prSet presAssocID="{C7EBAC07-F323-446E-A195-D6184DB1F4A9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FD32508E-C74D-4259-A7A3-B1E2127C868B}" type="pres">
      <dgm:prSet presAssocID="{C7EBAC07-F323-446E-A195-D6184DB1F4A9}" presName="desTx" presStyleLbl="alignAccFollowNode1" presStyleIdx="1" presStyleCnt="3">
        <dgm:presLayoutVars>
          <dgm:bulletEnabled val="1"/>
        </dgm:presLayoutVars>
      </dgm:prSet>
      <dgm:spPr/>
    </dgm:pt>
    <dgm:pt modelId="{3B13A317-EDE0-4FE8-985C-7CE1C938FDF2}" type="pres">
      <dgm:prSet presAssocID="{74CAD1D7-58B6-468F-A984-3F8366F1436A}" presName="space" presStyleCnt="0"/>
      <dgm:spPr/>
    </dgm:pt>
    <dgm:pt modelId="{4AB98781-F1B5-44A3-AB6C-288EE1AAEF01}" type="pres">
      <dgm:prSet presAssocID="{E5EE2C99-C1F5-4DB4-BAD1-4C196349FF9D}" presName="composite" presStyleCnt="0"/>
      <dgm:spPr/>
    </dgm:pt>
    <dgm:pt modelId="{59238630-56F3-4BB0-BED5-B55351902427}" type="pres">
      <dgm:prSet presAssocID="{E5EE2C99-C1F5-4DB4-BAD1-4C196349FF9D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69EBC02E-EEC4-4C1D-A949-17C424B1D0B9}" type="pres">
      <dgm:prSet presAssocID="{E5EE2C99-C1F5-4DB4-BAD1-4C196349FF9D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509C7705-AB00-4160-A474-C4EF455CE01A}" type="presOf" srcId="{C04C9977-9B71-4C74-BFAD-BAFEBD9265A9}" destId="{FD32508E-C74D-4259-A7A3-B1E2127C868B}" srcOrd="0" destOrd="1" presId="urn:microsoft.com/office/officeart/2005/8/layout/hList1"/>
    <dgm:cxn modelId="{710D8808-7ECE-4531-BCEB-A9AB36030E89}" srcId="{D8114765-D4C1-4536-BDD8-2AF1A5E47BD9}" destId="{DE0881D3-1516-4F1C-AC39-565E0500DD83}" srcOrd="0" destOrd="0" parTransId="{71E54E0C-2978-4908-8FA7-A333BEBB1BA5}" sibTransId="{D66E9119-C988-4A10-9EFB-4345EABECADE}"/>
    <dgm:cxn modelId="{DB80CA0E-1A88-4DDA-B4A6-E6F83C7BE2F4}" type="presOf" srcId="{4B8B7633-2DED-4805-A1BA-98545486D550}" destId="{C3A8F2A0-E418-48C8-BA44-7FCC1D993BB9}" srcOrd="0" destOrd="0" presId="urn:microsoft.com/office/officeart/2005/8/layout/hList1"/>
    <dgm:cxn modelId="{F73B3C16-1002-402C-90DF-7634AC308392}" type="presOf" srcId="{8761170A-CC13-40FA-B2F6-14AEEADDAC05}" destId="{FD32508E-C74D-4259-A7A3-B1E2127C868B}" srcOrd="0" destOrd="0" presId="urn:microsoft.com/office/officeart/2005/8/layout/hList1"/>
    <dgm:cxn modelId="{51803917-787B-4EF2-9602-D25AA4986CE8}" srcId="{D8114765-D4C1-4536-BDD8-2AF1A5E47BD9}" destId="{C7EBAC07-F323-446E-A195-D6184DB1F4A9}" srcOrd="1" destOrd="0" parTransId="{F4677D3E-242B-4CFB-8AE7-5DF6E72692CF}" sibTransId="{74CAD1D7-58B6-468F-A984-3F8366F1436A}"/>
    <dgm:cxn modelId="{7968EA18-7907-4C7A-8DBA-4ABDAAE7475E}" srcId="{E5EE2C99-C1F5-4DB4-BAD1-4C196349FF9D}" destId="{8A08D614-4579-4696-8F21-1A95403EDB1B}" srcOrd="1" destOrd="0" parTransId="{9B17250A-DC42-405C-8BE9-186F5AB60469}" sibTransId="{FFF7FC16-A1D8-4A5E-BD1D-8D50E4F88AE6}"/>
    <dgm:cxn modelId="{8A5BD424-A110-45A6-9930-1C60F32AEE44}" srcId="{C7EBAC07-F323-446E-A195-D6184DB1F4A9}" destId="{C04C9977-9B71-4C74-BFAD-BAFEBD9265A9}" srcOrd="1" destOrd="0" parTransId="{4D1011BB-1ACE-4C46-ADE4-0A881E070205}" sibTransId="{48C3EB50-C530-42B3-A0B7-A509078A559E}"/>
    <dgm:cxn modelId="{EBA9CB2B-6860-4BE8-A2EF-2241DE16BA60}" type="presOf" srcId="{8A08D614-4579-4696-8F21-1A95403EDB1B}" destId="{69EBC02E-EEC4-4C1D-A949-17C424B1D0B9}" srcOrd="0" destOrd="1" presId="urn:microsoft.com/office/officeart/2005/8/layout/hList1"/>
    <dgm:cxn modelId="{04C64630-B23E-4CC5-8BC2-B23D5B0DAE81}" type="presOf" srcId="{A8C5D1C0-E8E3-4154-94D3-8D1942253B36}" destId="{C3A8F2A0-E418-48C8-BA44-7FCC1D993BB9}" srcOrd="0" destOrd="1" presId="urn:microsoft.com/office/officeart/2005/8/layout/hList1"/>
    <dgm:cxn modelId="{EDB12370-7AF7-4A35-9581-189782996FF2}" srcId="{C7EBAC07-F323-446E-A195-D6184DB1F4A9}" destId="{B559E241-7846-4E7B-B257-A9A3CD30B29A}" srcOrd="2" destOrd="0" parTransId="{A6B7D63B-E02F-424E-8EDA-0BA85EF4BEBA}" sibTransId="{BD5AFCFE-6EE6-4590-ACBA-4E4D1390F262}"/>
    <dgm:cxn modelId="{8DAED055-C20A-4CB5-8084-91046DA6F2CC}" srcId="{DE0881D3-1516-4F1C-AC39-565E0500DD83}" destId="{A8C5D1C0-E8E3-4154-94D3-8D1942253B36}" srcOrd="1" destOrd="0" parTransId="{BFD0852F-4AF2-4686-A4BC-A662BC3C47C6}" sibTransId="{5CF28406-83FE-4ABA-BD95-9CE52A3922B1}"/>
    <dgm:cxn modelId="{6AEB4E84-7372-46DF-A7BC-5094F4C0618C}" srcId="{DE0881D3-1516-4F1C-AC39-565E0500DD83}" destId="{4B8B7633-2DED-4805-A1BA-98545486D550}" srcOrd="0" destOrd="0" parTransId="{BD994A4B-BEC0-4BC9-B9CA-8B4AA85E92F4}" sibTransId="{27DFDDCF-4D49-4AA7-B666-8EEB53BBB4EE}"/>
    <dgm:cxn modelId="{38D87E93-C263-4EB6-B828-8C1DD70DE8D9}" srcId="{C7EBAC07-F323-446E-A195-D6184DB1F4A9}" destId="{8761170A-CC13-40FA-B2F6-14AEEADDAC05}" srcOrd="0" destOrd="0" parTransId="{24A9A10C-242F-4B3A-B22A-184E888875AF}" sibTransId="{79F6268D-E624-4384-A687-A130AE4A12B5}"/>
    <dgm:cxn modelId="{D14E3DB0-7CCA-42CE-9707-533144320F12}" type="presOf" srcId="{B559E241-7846-4E7B-B257-A9A3CD30B29A}" destId="{FD32508E-C74D-4259-A7A3-B1E2127C868B}" srcOrd="0" destOrd="2" presId="urn:microsoft.com/office/officeart/2005/8/layout/hList1"/>
    <dgm:cxn modelId="{9D1384B5-539B-45BB-B41A-F79ECADBB1DB}" type="presOf" srcId="{C7EBAC07-F323-446E-A195-D6184DB1F4A9}" destId="{D625C98D-A7AB-442D-B851-E5D2F27D7305}" srcOrd="0" destOrd="0" presId="urn:microsoft.com/office/officeart/2005/8/layout/hList1"/>
    <dgm:cxn modelId="{1DA4B7BD-F4ED-49B9-BEA2-D2ECB9C32F5C}" type="presOf" srcId="{DE0881D3-1516-4F1C-AC39-565E0500DD83}" destId="{08E6553B-7B44-4B54-8371-A01CD574A5B6}" srcOrd="0" destOrd="0" presId="urn:microsoft.com/office/officeart/2005/8/layout/hList1"/>
    <dgm:cxn modelId="{D089C5DA-0CEF-421C-BE6E-B4D1316B716E}" type="presOf" srcId="{E5EE2C99-C1F5-4DB4-BAD1-4C196349FF9D}" destId="{59238630-56F3-4BB0-BED5-B55351902427}" srcOrd="0" destOrd="0" presId="urn:microsoft.com/office/officeart/2005/8/layout/hList1"/>
    <dgm:cxn modelId="{537759E1-44AA-48ED-A3BD-0B89C254EBCE}" type="presOf" srcId="{D8114765-D4C1-4536-BDD8-2AF1A5E47BD9}" destId="{0864B7FA-D312-452E-A068-B98C244A09D2}" srcOrd="0" destOrd="0" presId="urn:microsoft.com/office/officeart/2005/8/layout/hList1"/>
    <dgm:cxn modelId="{495176E2-4160-4CC7-95EE-78A658EC8992}" srcId="{E5EE2C99-C1F5-4DB4-BAD1-4C196349FF9D}" destId="{5C44A543-989D-4FF0-8DA9-1C990FAD05C2}" srcOrd="0" destOrd="0" parTransId="{E8AE2E3B-B795-4A70-9B15-842294F1CD2D}" sibTransId="{C60A8FB7-5113-48CF-9DF2-360AE5C85BC1}"/>
    <dgm:cxn modelId="{D5B0DFE5-519A-4BF8-8650-A49E65BB4DDE}" type="presOf" srcId="{5C44A543-989D-4FF0-8DA9-1C990FAD05C2}" destId="{69EBC02E-EEC4-4C1D-A949-17C424B1D0B9}" srcOrd="0" destOrd="0" presId="urn:microsoft.com/office/officeart/2005/8/layout/hList1"/>
    <dgm:cxn modelId="{516EE5F7-C038-4E6C-86BF-5228F22D585F}" srcId="{D8114765-D4C1-4536-BDD8-2AF1A5E47BD9}" destId="{E5EE2C99-C1F5-4DB4-BAD1-4C196349FF9D}" srcOrd="2" destOrd="0" parTransId="{CDDB8B4C-0CF4-42AB-9DF4-658E8C71D3AD}" sibTransId="{B7E418AE-08B4-4CE5-8EB8-0548B58DD265}"/>
    <dgm:cxn modelId="{12D8C400-9591-4507-8038-C4B94C332F62}" type="presParOf" srcId="{0864B7FA-D312-452E-A068-B98C244A09D2}" destId="{8A29CB1E-F5EB-48CC-BA06-D4FB1DCF5102}" srcOrd="0" destOrd="0" presId="urn:microsoft.com/office/officeart/2005/8/layout/hList1"/>
    <dgm:cxn modelId="{F57C57A3-1398-4A46-BD8F-855DE73AC258}" type="presParOf" srcId="{8A29CB1E-F5EB-48CC-BA06-D4FB1DCF5102}" destId="{08E6553B-7B44-4B54-8371-A01CD574A5B6}" srcOrd="0" destOrd="0" presId="urn:microsoft.com/office/officeart/2005/8/layout/hList1"/>
    <dgm:cxn modelId="{0BF47853-D861-4EA0-A612-8FF0F7C00346}" type="presParOf" srcId="{8A29CB1E-F5EB-48CC-BA06-D4FB1DCF5102}" destId="{C3A8F2A0-E418-48C8-BA44-7FCC1D993BB9}" srcOrd="1" destOrd="0" presId="urn:microsoft.com/office/officeart/2005/8/layout/hList1"/>
    <dgm:cxn modelId="{E6B55504-706C-4B75-B10E-2C0112964B6C}" type="presParOf" srcId="{0864B7FA-D312-452E-A068-B98C244A09D2}" destId="{FA5BF293-C17D-4018-904B-BC89C0C76B01}" srcOrd="1" destOrd="0" presId="urn:microsoft.com/office/officeart/2005/8/layout/hList1"/>
    <dgm:cxn modelId="{D2D777FA-A900-4AE4-A4CD-61353217D42C}" type="presParOf" srcId="{0864B7FA-D312-452E-A068-B98C244A09D2}" destId="{339BF5BB-8834-4F57-8825-A24533B06C95}" srcOrd="2" destOrd="0" presId="urn:microsoft.com/office/officeart/2005/8/layout/hList1"/>
    <dgm:cxn modelId="{2D577E13-FA8A-46C9-8978-2FD167C50B01}" type="presParOf" srcId="{339BF5BB-8834-4F57-8825-A24533B06C95}" destId="{D625C98D-A7AB-442D-B851-E5D2F27D7305}" srcOrd="0" destOrd="0" presId="urn:microsoft.com/office/officeart/2005/8/layout/hList1"/>
    <dgm:cxn modelId="{84807E9C-9DCD-467E-9426-5FF1E87E9902}" type="presParOf" srcId="{339BF5BB-8834-4F57-8825-A24533B06C95}" destId="{FD32508E-C74D-4259-A7A3-B1E2127C868B}" srcOrd="1" destOrd="0" presId="urn:microsoft.com/office/officeart/2005/8/layout/hList1"/>
    <dgm:cxn modelId="{FC07D5C3-E286-4175-98CE-096E4CB3314B}" type="presParOf" srcId="{0864B7FA-D312-452E-A068-B98C244A09D2}" destId="{3B13A317-EDE0-4FE8-985C-7CE1C938FDF2}" srcOrd="3" destOrd="0" presId="urn:microsoft.com/office/officeart/2005/8/layout/hList1"/>
    <dgm:cxn modelId="{3D89C872-B2D6-4D70-AB20-30BF6B37086B}" type="presParOf" srcId="{0864B7FA-D312-452E-A068-B98C244A09D2}" destId="{4AB98781-F1B5-44A3-AB6C-288EE1AAEF01}" srcOrd="4" destOrd="0" presId="urn:microsoft.com/office/officeart/2005/8/layout/hList1"/>
    <dgm:cxn modelId="{5F5A173E-3B43-460F-987B-98AA4ABEF22C}" type="presParOf" srcId="{4AB98781-F1B5-44A3-AB6C-288EE1AAEF01}" destId="{59238630-56F3-4BB0-BED5-B55351902427}" srcOrd="0" destOrd="0" presId="urn:microsoft.com/office/officeart/2005/8/layout/hList1"/>
    <dgm:cxn modelId="{50FF715B-1952-4150-A32E-0CBB218BFE67}" type="presParOf" srcId="{4AB98781-F1B5-44A3-AB6C-288EE1AAEF01}" destId="{69EBC02E-EEC4-4C1D-A949-17C424B1D0B9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3E54E02-3C35-4D9C-848B-1158E2EF8DDE}" type="doc">
      <dgm:prSet loTypeId="urn:microsoft.com/office/officeart/2005/8/layout/process4" loCatId="process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0AE36D8D-97B0-4CCA-8688-0948D91CA133}">
      <dgm:prSet/>
      <dgm:spPr/>
      <dgm:t>
        <a:bodyPr/>
        <a:lstStyle/>
        <a:p>
          <a:r>
            <a:rPr lang="hu-HU"/>
            <a:t>Polgári jog változó szerepben </a:t>
          </a:r>
          <a:endParaRPr lang="en-US"/>
        </a:p>
      </dgm:t>
    </dgm:pt>
    <dgm:pt modelId="{5F0C88FE-8E04-433C-938E-A9BE7198F522}" type="parTrans" cxnId="{A5952C6E-9C41-424F-939B-03F515B36243}">
      <dgm:prSet/>
      <dgm:spPr/>
      <dgm:t>
        <a:bodyPr/>
        <a:lstStyle/>
        <a:p>
          <a:endParaRPr lang="en-US"/>
        </a:p>
      </dgm:t>
    </dgm:pt>
    <dgm:pt modelId="{AFCD6336-632E-4AD7-A282-019A54132D95}" type="sibTrans" cxnId="{A5952C6E-9C41-424F-939B-03F515B36243}">
      <dgm:prSet/>
      <dgm:spPr/>
      <dgm:t>
        <a:bodyPr/>
        <a:lstStyle/>
        <a:p>
          <a:endParaRPr lang="en-US"/>
        </a:p>
      </dgm:t>
    </dgm:pt>
    <dgm:pt modelId="{165F0E9B-9918-432B-8B0C-191C5A673330}">
      <dgm:prSet/>
      <dgm:spPr/>
      <dgm:t>
        <a:bodyPr/>
        <a:lstStyle/>
        <a:p>
          <a:r>
            <a:rPr lang="hu-HU"/>
            <a:t>mint a magánjogi kikényszerítés eszköze </a:t>
          </a:r>
          <a:endParaRPr lang="en-US"/>
        </a:p>
      </dgm:t>
    </dgm:pt>
    <dgm:pt modelId="{36CC592D-7EB5-4314-A18F-C8D8A6AAE4C1}" type="parTrans" cxnId="{A67FB31B-1875-4C91-AED5-7BF30ADE010A}">
      <dgm:prSet/>
      <dgm:spPr/>
      <dgm:t>
        <a:bodyPr/>
        <a:lstStyle/>
        <a:p>
          <a:endParaRPr lang="en-US"/>
        </a:p>
      </dgm:t>
    </dgm:pt>
    <dgm:pt modelId="{5E6A85AE-88CC-406E-9F9E-8BA87B332A23}" type="sibTrans" cxnId="{A67FB31B-1875-4C91-AED5-7BF30ADE010A}">
      <dgm:prSet/>
      <dgm:spPr/>
      <dgm:t>
        <a:bodyPr/>
        <a:lstStyle/>
        <a:p>
          <a:endParaRPr lang="en-US"/>
        </a:p>
      </dgm:t>
    </dgm:pt>
    <dgm:pt modelId="{C6474A85-6EA8-4A15-B74D-EAC5EF2453D0}">
      <dgm:prSet/>
      <dgm:spPr/>
      <dgm:t>
        <a:bodyPr/>
        <a:lstStyle/>
        <a:p>
          <a:r>
            <a:rPr lang="hu-HU"/>
            <a:t>mint a környezeti integráció terepe </a:t>
          </a:r>
          <a:endParaRPr lang="en-US"/>
        </a:p>
      </dgm:t>
    </dgm:pt>
    <dgm:pt modelId="{8FF1FC30-6796-4A39-BA1C-3767D9132FB8}" type="parTrans" cxnId="{427EF50A-4CFA-4E00-846C-20F74B295C44}">
      <dgm:prSet/>
      <dgm:spPr/>
      <dgm:t>
        <a:bodyPr/>
        <a:lstStyle/>
        <a:p>
          <a:endParaRPr lang="en-US"/>
        </a:p>
      </dgm:t>
    </dgm:pt>
    <dgm:pt modelId="{9973D7A9-B198-4CF3-938A-434C5BE9EC65}" type="sibTrans" cxnId="{427EF50A-4CFA-4E00-846C-20F74B295C44}">
      <dgm:prSet/>
      <dgm:spPr/>
      <dgm:t>
        <a:bodyPr/>
        <a:lstStyle/>
        <a:p>
          <a:endParaRPr lang="en-US"/>
        </a:p>
      </dgm:t>
    </dgm:pt>
    <dgm:pt modelId="{E0D9A3DC-A123-4590-9267-55945D70EDC4}">
      <dgm:prSet/>
      <dgm:spPr/>
      <dgm:t>
        <a:bodyPr/>
        <a:lstStyle/>
        <a:p>
          <a:r>
            <a:rPr lang="hu-HU"/>
            <a:t>a hatalmi ágak elválasztása nem merev, statikus viszonyrendszer </a:t>
          </a:r>
          <a:endParaRPr lang="en-US"/>
        </a:p>
      </dgm:t>
    </dgm:pt>
    <dgm:pt modelId="{15E917FE-955D-4075-B05C-F80E6ED245C1}" type="parTrans" cxnId="{42CCBEEB-EBCE-4A77-9A17-6600AA0BBDCA}">
      <dgm:prSet/>
      <dgm:spPr/>
      <dgm:t>
        <a:bodyPr/>
        <a:lstStyle/>
        <a:p>
          <a:endParaRPr lang="en-US"/>
        </a:p>
      </dgm:t>
    </dgm:pt>
    <dgm:pt modelId="{0FD75A94-C8FF-42AF-BE7D-047A34477E09}" type="sibTrans" cxnId="{42CCBEEB-EBCE-4A77-9A17-6600AA0BBDCA}">
      <dgm:prSet/>
      <dgm:spPr/>
      <dgm:t>
        <a:bodyPr/>
        <a:lstStyle/>
        <a:p>
          <a:endParaRPr lang="en-US"/>
        </a:p>
      </dgm:t>
    </dgm:pt>
    <dgm:pt modelId="{C8EDC926-2E1D-4920-8948-16B7B6102CDD}">
      <dgm:prSet/>
      <dgm:spPr/>
      <dgm:t>
        <a:bodyPr/>
        <a:lstStyle/>
        <a:p>
          <a:r>
            <a:rPr lang="hu-HU"/>
            <a:t>a környezetvédelmi célú perlés polgári jogi alapon „red flag” a politikai döntéshozatal számára </a:t>
          </a:r>
          <a:endParaRPr lang="en-US"/>
        </a:p>
      </dgm:t>
    </dgm:pt>
    <dgm:pt modelId="{3D4719F8-14C8-4FC9-B142-B314CCF52A70}" type="parTrans" cxnId="{3BD1857F-C429-46E4-A979-A78E1A610267}">
      <dgm:prSet/>
      <dgm:spPr/>
      <dgm:t>
        <a:bodyPr/>
        <a:lstStyle/>
        <a:p>
          <a:endParaRPr lang="en-US"/>
        </a:p>
      </dgm:t>
    </dgm:pt>
    <dgm:pt modelId="{F111CACE-6BE4-49C6-8EEE-83CC9A899FB6}" type="sibTrans" cxnId="{3BD1857F-C429-46E4-A979-A78E1A610267}">
      <dgm:prSet/>
      <dgm:spPr/>
      <dgm:t>
        <a:bodyPr/>
        <a:lstStyle/>
        <a:p>
          <a:endParaRPr lang="en-US"/>
        </a:p>
      </dgm:t>
    </dgm:pt>
    <dgm:pt modelId="{66E6CC7E-055D-4663-8EE4-B69DF8020073}" type="pres">
      <dgm:prSet presAssocID="{A3E54E02-3C35-4D9C-848B-1158E2EF8DDE}" presName="Name0" presStyleCnt="0">
        <dgm:presLayoutVars>
          <dgm:dir/>
          <dgm:animLvl val="lvl"/>
          <dgm:resizeHandles val="exact"/>
        </dgm:presLayoutVars>
      </dgm:prSet>
      <dgm:spPr/>
    </dgm:pt>
    <dgm:pt modelId="{0537338D-872B-457E-840F-7F947252B309}" type="pres">
      <dgm:prSet presAssocID="{C8EDC926-2E1D-4920-8948-16B7B6102CDD}" presName="boxAndChildren" presStyleCnt="0"/>
      <dgm:spPr/>
    </dgm:pt>
    <dgm:pt modelId="{1547826A-E809-4355-9707-FEE1C440E01B}" type="pres">
      <dgm:prSet presAssocID="{C8EDC926-2E1D-4920-8948-16B7B6102CDD}" presName="parentTextBox" presStyleLbl="node1" presStyleIdx="0" presStyleCnt="3"/>
      <dgm:spPr/>
    </dgm:pt>
    <dgm:pt modelId="{136A7E83-8587-475D-96F9-8ECA4F644EA6}" type="pres">
      <dgm:prSet presAssocID="{0FD75A94-C8FF-42AF-BE7D-047A34477E09}" presName="sp" presStyleCnt="0"/>
      <dgm:spPr/>
    </dgm:pt>
    <dgm:pt modelId="{1431CA61-CE5E-43DD-8B00-AAEBD8A66970}" type="pres">
      <dgm:prSet presAssocID="{E0D9A3DC-A123-4590-9267-55945D70EDC4}" presName="arrowAndChildren" presStyleCnt="0"/>
      <dgm:spPr/>
    </dgm:pt>
    <dgm:pt modelId="{B45FD38F-DDF8-4C03-BF85-655832E3171F}" type="pres">
      <dgm:prSet presAssocID="{E0D9A3DC-A123-4590-9267-55945D70EDC4}" presName="parentTextArrow" presStyleLbl="node1" presStyleIdx="1" presStyleCnt="3"/>
      <dgm:spPr/>
    </dgm:pt>
    <dgm:pt modelId="{08C245AC-539F-4770-AFD0-FC011A92EA2B}" type="pres">
      <dgm:prSet presAssocID="{AFCD6336-632E-4AD7-A282-019A54132D95}" presName="sp" presStyleCnt="0"/>
      <dgm:spPr/>
    </dgm:pt>
    <dgm:pt modelId="{4826F501-3F42-4E64-99C9-FE4F0506276C}" type="pres">
      <dgm:prSet presAssocID="{0AE36D8D-97B0-4CCA-8688-0948D91CA133}" presName="arrowAndChildren" presStyleCnt="0"/>
      <dgm:spPr/>
    </dgm:pt>
    <dgm:pt modelId="{324108C3-F960-4540-900A-F6EE9EF352A8}" type="pres">
      <dgm:prSet presAssocID="{0AE36D8D-97B0-4CCA-8688-0948D91CA133}" presName="parentTextArrow" presStyleLbl="node1" presStyleIdx="1" presStyleCnt="3"/>
      <dgm:spPr/>
    </dgm:pt>
    <dgm:pt modelId="{2F8FF161-2DF1-4778-8652-63882E327341}" type="pres">
      <dgm:prSet presAssocID="{0AE36D8D-97B0-4CCA-8688-0948D91CA133}" presName="arrow" presStyleLbl="node1" presStyleIdx="2" presStyleCnt="3"/>
      <dgm:spPr/>
    </dgm:pt>
    <dgm:pt modelId="{20A3BB4D-16C7-4F4F-9232-445E7BB37B57}" type="pres">
      <dgm:prSet presAssocID="{0AE36D8D-97B0-4CCA-8688-0948D91CA133}" presName="descendantArrow" presStyleCnt="0"/>
      <dgm:spPr/>
    </dgm:pt>
    <dgm:pt modelId="{3D91E34F-6980-4788-8BC1-E6BC85E4B80A}" type="pres">
      <dgm:prSet presAssocID="{165F0E9B-9918-432B-8B0C-191C5A673330}" presName="childTextArrow" presStyleLbl="fgAccFollowNode1" presStyleIdx="0" presStyleCnt="2">
        <dgm:presLayoutVars>
          <dgm:bulletEnabled val="1"/>
        </dgm:presLayoutVars>
      </dgm:prSet>
      <dgm:spPr/>
    </dgm:pt>
    <dgm:pt modelId="{B4EB3F63-5C5F-4F94-81E0-5A6B699C6611}" type="pres">
      <dgm:prSet presAssocID="{C6474A85-6EA8-4A15-B74D-EAC5EF2453D0}" presName="childTextArrow" presStyleLbl="fgAccFollowNode1" presStyleIdx="1" presStyleCnt="2">
        <dgm:presLayoutVars>
          <dgm:bulletEnabled val="1"/>
        </dgm:presLayoutVars>
      </dgm:prSet>
      <dgm:spPr/>
    </dgm:pt>
  </dgm:ptLst>
  <dgm:cxnLst>
    <dgm:cxn modelId="{427EF50A-4CFA-4E00-846C-20F74B295C44}" srcId="{0AE36D8D-97B0-4CCA-8688-0948D91CA133}" destId="{C6474A85-6EA8-4A15-B74D-EAC5EF2453D0}" srcOrd="1" destOrd="0" parTransId="{8FF1FC30-6796-4A39-BA1C-3767D9132FB8}" sibTransId="{9973D7A9-B198-4CF3-938A-434C5BE9EC65}"/>
    <dgm:cxn modelId="{A67FB31B-1875-4C91-AED5-7BF30ADE010A}" srcId="{0AE36D8D-97B0-4CCA-8688-0948D91CA133}" destId="{165F0E9B-9918-432B-8B0C-191C5A673330}" srcOrd="0" destOrd="0" parTransId="{36CC592D-7EB5-4314-A18F-C8D8A6AAE4C1}" sibTransId="{5E6A85AE-88CC-406E-9F9E-8BA87B332A23}"/>
    <dgm:cxn modelId="{8091186C-C757-44A2-AEDE-389C73455DCC}" type="presOf" srcId="{C6474A85-6EA8-4A15-B74D-EAC5EF2453D0}" destId="{B4EB3F63-5C5F-4F94-81E0-5A6B699C6611}" srcOrd="0" destOrd="0" presId="urn:microsoft.com/office/officeart/2005/8/layout/process4"/>
    <dgm:cxn modelId="{A5952C6E-9C41-424F-939B-03F515B36243}" srcId="{A3E54E02-3C35-4D9C-848B-1158E2EF8DDE}" destId="{0AE36D8D-97B0-4CCA-8688-0948D91CA133}" srcOrd="0" destOrd="0" parTransId="{5F0C88FE-8E04-433C-938E-A9BE7198F522}" sibTransId="{AFCD6336-632E-4AD7-A282-019A54132D95}"/>
    <dgm:cxn modelId="{2FC73350-8A49-41EC-87F8-D9AC32F9CA28}" type="presOf" srcId="{165F0E9B-9918-432B-8B0C-191C5A673330}" destId="{3D91E34F-6980-4788-8BC1-E6BC85E4B80A}" srcOrd="0" destOrd="0" presId="urn:microsoft.com/office/officeart/2005/8/layout/process4"/>
    <dgm:cxn modelId="{79EC6379-E2ED-4DF5-952C-11B03E1685BE}" type="presOf" srcId="{0AE36D8D-97B0-4CCA-8688-0948D91CA133}" destId="{324108C3-F960-4540-900A-F6EE9EF352A8}" srcOrd="0" destOrd="0" presId="urn:microsoft.com/office/officeart/2005/8/layout/process4"/>
    <dgm:cxn modelId="{E7109F59-A46C-4B81-8557-EA5CAE518C0C}" type="presOf" srcId="{E0D9A3DC-A123-4590-9267-55945D70EDC4}" destId="{B45FD38F-DDF8-4C03-BF85-655832E3171F}" srcOrd="0" destOrd="0" presId="urn:microsoft.com/office/officeart/2005/8/layout/process4"/>
    <dgm:cxn modelId="{1FD7525A-74C5-455B-B6EB-B0BC1A0848E3}" type="presOf" srcId="{C8EDC926-2E1D-4920-8948-16B7B6102CDD}" destId="{1547826A-E809-4355-9707-FEE1C440E01B}" srcOrd="0" destOrd="0" presId="urn:microsoft.com/office/officeart/2005/8/layout/process4"/>
    <dgm:cxn modelId="{3BD1857F-C429-46E4-A979-A78E1A610267}" srcId="{A3E54E02-3C35-4D9C-848B-1158E2EF8DDE}" destId="{C8EDC926-2E1D-4920-8948-16B7B6102CDD}" srcOrd="2" destOrd="0" parTransId="{3D4719F8-14C8-4FC9-B142-B314CCF52A70}" sibTransId="{F111CACE-6BE4-49C6-8EEE-83CC9A899FB6}"/>
    <dgm:cxn modelId="{26F237BD-7343-4EBA-A951-05F139DB8315}" type="presOf" srcId="{A3E54E02-3C35-4D9C-848B-1158E2EF8DDE}" destId="{66E6CC7E-055D-4663-8EE4-B69DF8020073}" srcOrd="0" destOrd="0" presId="urn:microsoft.com/office/officeart/2005/8/layout/process4"/>
    <dgm:cxn modelId="{42CCBEEB-EBCE-4A77-9A17-6600AA0BBDCA}" srcId="{A3E54E02-3C35-4D9C-848B-1158E2EF8DDE}" destId="{E0D9A3DC-A123-4590-9267-55945D70EDC4}" srcOrd="1" destOrd="0" parTransId="{15E917FE-955D-4075-B05C-F80E6ED245C1}" sibTransId="{0FD75A94-C8FF-42AF-BE7D-047A34477E09}"/>
    <dgm:cxn modelId="{42AF49FE-44B1-4AA8-A0BA-00B401B517A0}" type="presOf" srcId="{0AE36D8D-97B0-4CCA-8688-0948D91CA133}" destId="{2F8FF161-2DF1-4778-8652-63882E327341}" srcOrd="1" destOrd="0" presId="urn:microsoft.com/office/officeart/2005/8/layout/process4"/>
    <dgm:cxn modelId="{AC603577-E49C-4DD2-B932-6DD1C29AEB59}" type="presParOf" srcId="{66E6CC7E-055D-4663-8EE4-B69DF8020073}" destId="{0537338D-872B-457E-840F-7F947252B309}" srcOrd="0" destOrd="0" presId="urn:microsoft.com/office/officeart/2005/8/layout/process4"/>
    <dgm:cxn modelId="{F495D110-D6CA-495C-99A5-5231693A5BCB}" type="presParOf" srcId="{0537338D-872B-457E-840F-7F947252B309}" destId="{1547826A-E809-4355-9707-FEE1C440E01B}" srcOrd="0" destOrd="0" presId="urn:microsoft.com/office/officeart/2005/8/layout/process4"/>
    <dgm:cxn modelId="{6FCDDE23-D3F5-450E-A96B-35C946B8DB0A}" type="presParOf" srcId="{66E6CC7E-055D-4663-8EE4-B69DF8020073}" destId="{136A7E83-8587-475D-96F9-8ECA4F644EA6}" srcOrd="1" destOrd="0" presId="urn:microsoft.com/office/officeart/2005/8/layout/process4"/>
    <dgm:cxn modelId="{4E755D8A-E15D-4F69-855E-F60AE7353C3F}" type="presParOf" srcId="{66E6CC7E-055D-4663-8EE4-B69DF8020073}" destId="{1431CA61-CE5E-43DD-8B00-AAEBD8A66970}" srcOrd="2" destOrd="0" presId="urn:microsoft.com/office/officeart/2005/8/layout/process4"/>
    <dgm:cxn modelId="{91B5F2EF-CB08-465F-AEA1-BCDF6467CEC5}" type="presParOf" srcId="{1431CA61-CE5E-43DD-8B00-AAEBD8A66970}" destId="{B45FD38F-DDF8-4C03-BF85-655832E3171F}" srcOrd="0" destOrd="0" presId="urn:microsoft.com/office/officeart/2005/8/layout/process4"/>
    <dgm:cxn modelId="{47F43E2F-191A-48AA-BE2A-C90F2C6B60CF}" type="presParOf" srcId="{66E6CC7E-055D-4663-8EE4-B69DF8020073}" destId="{08C245AC-539F-4770-AFD0-FC011A92EA2B}" srcOrd="3" destOrd="0" presId="urn:microsoft.com/office/officeart/2005/8/layout/process4"/>
    <dgm:cxn modelId="{BFCFEAD6-1C0B-4E5C-B166-E022A0B46F24}" type="presParOf" srcId="{66E6CC7E-055D-4663-8EE4-B69DF8020073}" destId="{4826F501-3F42-4E64-99C9-FE4F0506276C}" srcOrd="4" destOrd="0" presId="urn:microsoft.com/office/officeart/2005/8/layout/process4"/>
    <dgm:cxn modelId="{0B254B7C-D55E-4990-8488-E30EA6F1FDEA}" type="presParOf" srcId="{4826F501-3F42-4E64-99C9-FE4F0506276C}" destId="{324108C3-F960-4540-900A-F6EE9EF352A8}" srcOrd="0" destOrd="0" presId="urn:microsoft.com/office/officeart/2005/8/layout/process4"/>
    <dgm:cxn modelId="{CB2D66C0-79B8-4111-8465-85D62EA2760A}" type="presParOf" srcId="{4826F501-3F42-4E64-99C9-FE4F0506276C}" destId="{2F8FF161-2DF1-4778-8652-63882E327341}" srcOrd="1" destOrd="0" presId="urn:microsoft.com/office/officeart/2005/8/layout/process4"/>
    <dgm:cxn modelId="{80EF9474-E81E-4743-86AC-BCFE80F384ED}" type="presParOf" srcId="{4826F501-3F42-4E64-99C9-FE4F0506276C}" destId="{20A3BB4D-16C7-4F4F-9232-445E7BB37B57}" srcOrd="2" destOrd="0" presId="urn:microsoft.com/office/officeart/2005/8/layout/process4"/>
    <dgm:cxn modelId="{500D2D1B-E8BA-4E73-ACF6-45BAFAD3D5C2}" type="presParOf" srcId="{20A3BB4D-16C7-4F4F-9232-445E7BB37B57}" destId="{3D91E34F-6980-4788-8BC1-E6BC85E4B80A}" srcOrd="0" destOrd="0" presId="urn:microsoft.com/office/officeart/2005/8/layout/process4"/>
    <dgm:cxn modelId="{F9FB3ED2-D931-4797-BEF8-2F5E762F58B4}" type="presParOf" srcId="{20A3BB4D-16C7-4F4F-9232-445E7BB37B57}" destId="{B4EB3F63-5C5F-4F94-81E0-5A6B699C6611}" srcOrd="1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56CB1E-5A1B-4DE2-B789-BF540C536B1A}">
      <dsp:nvSpPr>
        <dsp:cNvPr id="0" name=""/>
        <dsp:cNvSpPr/>
      </dsp:nvSpPr>
      <dsp:spPr>
        <a:xfrm>
          <a:off x="0" y="3972"/>
          <a:ext cx="10058399" cy="561599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400" kern="1200"/>
            <a:t>polgári jog az ökológiai célok szolgálatában </a:t>
          </a:r>
          <a:endParaRPr lang="en-US" sz="2400" kern="1200"/>
        </a:p>
      </dsp:txBody>
      <dsp:txXfrm>
        <a:off x="27415" y="31387"/>
        <a:ext cx="10003569" cy="506769"/>
      </dsp:txXfrm>
    </dsp:sp>
    <dsp:sp modelId="{D017750E-3AF7-4702-98B9-3A84117DC808}">
      <dsp:nvSpPr>
        <dsp:cNvPr id="0" name=""/>
        <dsp:cNvSpPr/>
      </dsp:nvSpPr>
      <dsp:spPr>
        <a:xfrm>
          <a:off x="0" y="565572"/>
          <a:ext cx="10058399" cy="8942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9354" tIns="30480" rIns="170688" bIns="30480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hu-HU" sz="1900" kern="1200"/>
            <a:t>hagyományos intézmények: tulajdonos védelme a szükségtelen zavarástól, kártérítés, személyiségvédelem -&gt; belső oldal </a:t>
          </a:r>
          <a:endParaRPr lang="en-US" sz="1900" kern="120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hu-HU" sz="1900" kern="1200"/>
            <a:t>a bíróságok ökológiai célú döntései polgári jogi alapon -&gt; külső oldal </a:t>
          </a:r>
          <a:endParaRPr lang="en-US" sz="1900" kern="1200"/>
        </a:p>
      </dsp:txBody>
      <dsp:txXfrm>
        <a:off x="0" y="565572"/>
        <a:ext cx="10058399" cy="894240"/>
      </dsp:txXfrm>
    </dsp:sp>
    <dsp:sp modelId="{9475827E-4A82-4502-A949-331D5BE979A3}">
      <dsp:nvSpPr>
        <dsp:cNvPr id="0" name=""/>
        <dsp:cNvSpPr/>
      </dsp:nvSpPr>
      <dsp:spPr>
        <a:xfrm>
          <a:off x="0" y="1459812"/>
          <a:ext cx="10058399" cy="561599"/>
        </a:xfrm>
        <a:prstGeom prst="roundRect">
          <a:avLst/>
        </a:prstGeom>
        <a:solidFill>
          <a:schemeClr val="accent5">
            <a:hueOff val="-10661560"/>
            <a:satOff val="6060"/>
            <a:lumOff val="-500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400" kern="1200"/>
            <a:t>vélt vagy valós ellentmondások </a:t>
          </a:r>
          <a:endParaRPr lang="en-US" sz="2400" kern="1200"/>
        </a:p>
      </dsp:txBody>
      <dsp:txXfrm>
        <a:off x="27415" y="1487227"/>
        <a:ext cx="10003569" cy="506769"/>
      </dsp:txXfrm>
    </dsp:sp>
    <dsp:sp modelId="{A6DF1892-8126-48F1-8BEE-9C9888642CD4}">
      <dsp:nvSpPr>
        <dsp:cNvPr id="0" name=""/>
        <dsp:cNvSpPr/>
      </dsp:nvSpPr>
      <dsp:spPr>
        <a:xfrm>
          <a:off x="0" y="2021412"/>
          <a:ext cx="10058399" cy="3974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9354" tIns="30480" rIns="170688" bIns="30480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hu-HU" sz="1900" kern="1200"/>
            <a:t>bíróságok és környezetpolitika </a:t>
          </a:r>
          <a:endParaRPr lang="en-US" sz="1900" kern="1200"/>
        </a:p>
      </dsp:txBody>
      <dsp:txXfrm>
        <a:off x="0" y="2021412"/>
        <a:ext cx="10058399" cy="397440"/>
      </dsp:txXfrm>
    </dsp:sp>
    <dsp:sp modelId="{F02BB30F-597A-4B40-891A-E22D2FF55799}">
      <dsp:nvSpPr>
        <dsp:cNvPr id="0" name=""/>
        <dsp:cNvSpPr/>
      </dsp:nvSpPr>
      <dsp:spPr>
        <a:xfrm>
          <a:off x="0" y="2418852"/>
          <a:ext cx="10058399" cy="561599"/>
        </a:xfrm>
        <a:prstGeom prst="roundRect">
          <a:avLst/>
        </a:prstGeom>
        <a:solidFill>
          <a:schemeClr val="accent5">
            <a:hueOff val="-21323121"/>
            <a:satOff val="12119"/>
            <a:lumOff val="-1000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400" kern="1200"/>
            <a:t>két esetkör </a:t>
          </a:r>
          <a:endParaRPr lang="en-US" sz="2400" kern="1200"/>
        </a:p>
      </dsp:txBody>
      <dsp:txXfrm>
        <a:off x="27415" y="2446267"/>
        <a:ext cx="10003569" cy="506769"/>
      </dsp:txXfrm>
    </dsp:sp>
    <dsp:sp modelId="{C38D4469-2500-40B9-926A-EAB247A9E0BB}">
      <dsp:nvSpPr>
        <dsp:cNvPr id="0" name=""/>
        <dsp:cNvSpPr/>
      </dsp:nvSpPr>
      <dsp:spPr>
        <a:xfrm>
          <a:off x="0" y="2980452"/>
          <a:ext cx="10058399" cy="6334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9354" tIns="30480" rIns="170688" bIns="30480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hu-HU" sz="1900" kern="1200"/>
            <a:t>az alperes a közpolitika szempontjából kiemelt szereplő </a:t>
          </a:r>
          <a:endParaRPr lang="en-US" sz="1900" kern="120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hu-HU" sz="1900" kern="1200"/>
            <a:t>az alperes maga az állam </a:t>
          </a:r>
          <a:endParaRPr lang="en-US" sz="1900" kern="1200"/>
        </a:p>
      </dsp:txBody>
      <dsp:txXfrm>
        <a:off x="0" y="2980452"/>
        <a:ext cx="10058399" cy="63342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E6553B-7B44-4B54-8371-A01CD574A5B6}">
      <dsp:nvSpPr>
        <dsp:cNvPr id="0" name=""/>
        <dsp:cNvSpPr/>
      </dsp:nvSpPr>
      <dsp:spPr>
        <a:xfrm>
          <a:off x="3143" y="204851"/>
          <a:ext cx="3064668" cy="50603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Friends of the Earth Netherlands v. Shell</a:t>
          </a:r>
        </a:p>
      </dsp:txBody>
      <dsp:txXfrm>
        <a:off x="3143" y="204851"/>
        <a:ext cx="3064668" cy="506033"/>
      </dsp:txXfrm>
    </dsp:sp>
    <dsp:sp modelId="{C3A8F2A0-E418-48C8-BA44-7FCC1D993BB9}">
      <dsp:nvSpPr>
        <dsp:cNvPr id="0" name=""/>
        <dsp:cNvSpPr/>
      </dsp:nvSpPr>
      <dsp:spPr>
        <a:xfrm>
          <a:off x="3143" y="710884"/>
          <a:ext cx="3064668" cy="2702109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400" kern="1200"/>
            <a:t>elsőfok: a Royal Dutch Shell, a világ második legnagyobb vállalata 2030-ra 45%-kal csökkentse Hollandiában realizált ÜHG kibocsátását</a:t>
          </a:r>
          <a:endParaRPr lang="en-US" sz="1400" kern="120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400" kern="1200"/>
            <a:t>másodfok: a felelősség elismerése, de az ítélet hatályon kívül helyezése </a:t>
          </a:r>
          <a:endParaRPr lang="en-US" sz="1400" kern="1200"/>
        </a:p>
      </dsp:txBody>
      <dsp:txXfrm>
        <a:off x="3143" y="710884"/>
        <a:ext cx="3064668" cy="2702109"/>
      </dsp:txXfrm>
    </dsp:sp>
    <dsp:sp modelId="{D625C98D-A7AB-442D-B851-E5D2F27D7305}">
      <dsp:nvSpPr>
        <dsp:cNvPr id="0" name=""/>
        <dsp:cNvSpPr/>
      </dsp:nvSpPr>
      <dsp:spPr>
        <a:xfrm>
          <a:off x="3496865" y="204851"/>
          <a:ext cx="3064668" cy="506033"/>
        </a:xfrm>
        <a:prstGeom prst="rect">
          <a:avLst/>
        </a:prstGeom>
        <a:solidFill>
          <a:schemeClr val="accent2">
            <a:hueOff val="953895"/>
            <a:satOff val="-21764"/>
            <a:lumOff val="8039"/>
            <a:alphaOff val="0"/>
          </a:schemeClr>
        </a:solidFill>
        <a:ln w="12700" cap="flat" cmpd="sng" algn="ctr">
          <a:solidFill>
            <a:schemeClr val="accent2">
              <a:hueOff val="953895"/>
              <a:satOff val="-21764"/>
              <a:lumOff val="803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400" kern="1200"/>
            <a:t>Smith v. Fonterra</a:t>
          </a:r>
          <a:endParaRPr lang="en-US" sz="1400" kern="1200"/>
        </a:p>
      </dsp:txBody>
      <dsp:txXfrm>
        <a:off x="3496865" y="204851"/>
        <a:ext cx="3064668" cy="506033"/>
      </dsp:txXfrm>
    </dsp:sp>
    <dsp:sp modelId="{FD32508E-C74D-4259-A7A3-B1E2127C868B}">
      <dsp:nvSpPr>
        <dsp:cNvPr id="0" name=""/>
        <dsp:cNvSpPr/>
      </dsp:nvSpPr>
      <dsp:spPr>
        <a:xfrm>
          <a:off x="3496865" y="710884"/>
          <a:ext cx="3064668" cy="2702109"/>
        </a:xfrm>
        <a:prstGeom prst="rect">
          <a:avLst/>
        </a:prstGeom>
        <a:solidFill>
          <a:schemeClr val="accent2">
            <a:tint val="40000"/>
            <a:alpha val="90000"/>
            <a:hueOff val="987282"/>
            <a:satOff val="-2587"/>
            <a:lumOff val="926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987282"/>
              <a:satOff val="-2587"/>
              <a:lumOff val="92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400" kern="1200"/>
            <a:t>hat nagy új-zélandi kibocsátó ellen a szükségtelen zavaráshoz hasonló public nuisance action alapján, javaslat egy új tort tényállásra, a breach of duty-ra</a:t>
          </a:r>
          <a:endParaRPr lang="en-US" sz="1400" kern="120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400" kern="1200"/>
            <a:t>első- és másodfok: elutasította, a másodfok a jogági jogellenességhez hasonló elv alapján kizárta a magánjogi igényérvényesítést </a:t>
          </a:r>
          <a:endParaRPr lang="en-US" sz="1400" kern="120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400" kern="1200"/>
            <a:t>Supreme Court: a common law alapú igényérvényesítés nem zárható ki </a:t>
          </a:r>
          <a:endParaRPr lang="en-US" sz="1400" kern="1200"/>
        </a:p>
      </dsp:txBody>
      <dsp:txXfrm>
        <a:off x="3496865" y="710884"/>
        <a:ext cx="3064668" cy="2702109"/>
      </dsp:txXfrm>
    </dsp:sp>
    <dsp:sp modelId="{59238630-56F3-4BB0-BED5-B55351902427}">
      <dsp:nvSpPr>
        <dsp:cNvPr id="0" name=""/>
        <dsp:cNvSpPr/>
      </dsp:nvSpPr>
      <dsp:spPr>
        <a:xfrm>
          <a:off x="6990588" y="204851"/>
          <a:ext cx="3064668" cy="506033"/>
        </a:xfrm>
        <a:prstGeom prst="rect">
          <a:avLst/>
        </a:prstGeom>
        <a:solidFill>
          <a:schemeClr val="accent2">
            <a:hueOff val="1907789"/>
            <a:satOff val="-43528"/>
            <a:lumOff val="16079"/>
            <a:alphaOff val="0"/>
          </a:schemeClr>
        </a:solidFill>
        <a:ln w="12700" cap="flat" cmpd="sng" algn="ctr">
          <a:solidFill>
            <a:schemeClr val="accent2">
              <a:hueOff val="1907789"/>
              <a:satOff val="-43528"/>
              <a:lumOff val="1607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400" kern="1200"/>
            <a:t>Urgenda-ügy:</a:t>
          </a:r>
          <a:endParaRPr lang="en-US" sz="1400" kern="1200"/>
        </a:p>
      </dsp:txBody>
      <dsp:txXfrm>
        <a:off x="6990588" y="204851"/>
        <a:ext cx="3064668" cy="506033"/>
      </dsp:txXfrm>
    </dsp:sp>
    <dsp:sp modelId="{69EBC02E-EEC4-4C1D-A949-17C424B1D0B9}">
      <dsp:nvSpPr>
        <dsp:cNvPr id="0" name=""/>
        <dsp:cNvSpPr/>
      </dsp:nvSpPr>
      <dsp:spPr>
        <a:xfrm>
          <a:off x="6990588" y="710884"/>
          <a:ext cx="3064668" cy="2702109"/>
        </a:xfrm>
        <a:prstGeom prst="rect">
          <a:avLst/>
        </a:prstGeom>
        <a:solidFill>
          <a:schemeClr val="accent2">
            <a:tint val="40000"/>
            <a:alpha val="90000"/>
            <a:hueOff val="1974564"/>
            <a:satOff val="-5173"/>
            <a:lumOff val="1852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1974564"/>
              <a:satOff val="-5173"/>
              <a:lumOff val="185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400" kern="1200"/>
            <a:t>a holland kormány gondoskodjon arról, hogy Hollandia ÜHG kibocsátása 2020-ra 25%-kal csökkenjen kereset: nem hatékony ÜHG kibocsátási intézkedések</a:t>
          </a:r>
          <a:endParaRPr lang="en-US" sz="1400" kern="120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400" kern="1200"/>
            <a:t>állam kötelezése a holland Ptk. által előírt gondossági kötelezettség megszegésével okozott kár (negligence in tort) és az emberi jogok megsértése miatt </a:t>
          </a:r>
          <a:endParaRPr lang="en-US" sz="1400" kern="1200"/>
        </a:p>
      </dsp:txBody>
      <dsp:txXfrm>
        <a:off x="6990588" y="710884"/>
        <a:ext cx="3064668" cy="270210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47826A-E809-4355-9707-FEE1C440E01B}">
      <dsp:nvSpPr>
        <dsp:cNvPr id="0" name=""/>
        <dsp:cNvSpPr/>
      </dsp:nvSpPr>
      <dsp:spPr>
        <a:xfrm>
          <a:off x="0" y="4070153"/>
          <a:ext cx="5141912" cy="133591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400" kern="1200"/>
            <a:t>a környezetvédelmi célú perlés polgári jogi alapon „red flag” a politikai döntéshozatal számára </a:t>
          </a:r>
          <a:endParaRPr lang="en-US" sz="2400" kern="1200"/>
        </a:p>
      </dsp:txBody>
      <dsp:txXfrm>
        <a:off x="0" y="4070153"/>
        <a:ext cx="5141912" cy="1335915"/>
      </dsp:txXfrm>
    </dsp:sp>
    <dsp:sp modelId="{B45FD38F-DDF8-4C03-BF85-655832E3171F}">
      <dsp:nvSpPr>
        <dsp:cNvPr id="0" name=""/>
        <dsp:cNvSpPr/>
      </dsp:nvSpPr>
      <dsp:spPr>
        <a:xfrm rot="10800000">
          <a:off x="0" y="2035554"/>
          <a:ext cx="5141912" cy="2054637"/>
        </a:xfrm>
        <a:prstGeom prst="upArrowCallout">
          <a:avLst/>
        </a:prstGeom>
        <a:solidFill>
          <a:schemeClr val="accent2">
            <a:hueOff val="953895"/>
            <a:satOff val="-21764"/>
            <a:lumOff val="803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400" kern="1200"/>
            <a:t>a hatalmi ágak elválasztása nem merev, statikus viszonyrendszer </a:t>
          </a:r>
          <a:endParaRPr lang="en-US" sz="2400" kern="1200"/>
        </a:p>
      </dsp:txBody>
      <dsp:txXfrm rot="10800000">
        <a:off x="0" y="2035554"/>
        <a:ext cx="5141912" cy="1335041"/>
      </dsp:txXfrm>
    </dsp:sp>
    <dsp:sp modelId="{2F8FF161-2DF1-4778-8652-63882E327341}">
      <dsp:nvSpPr>
        <dsp:cNvPr id="0" name=""/>
        <dsp:cNvSpPr/>
      </dsp:nvSpPr>
      <dsp:spPr>
        <a:xfrm rot="10800000">
          <a:off x="0" y="955"/>
          <a:ext cx="5141912" cy="2054637"/>
        </a:xfrm>
        <a:prstGeom prst="upArrowCallout">
          <a:avLst/>
        </a:prstGeom>
        <a:solidFill>
          <a:schemeClr val="accent2">
            <a:hueOff val="1907789"/>
            <a:satOff val="-43528"/>
            <a:lumOff val="1607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400" kern="1200"/>
            <a:t>Polgári jog változó szerepben </a:t>
          </a:r>
          <a:endParaRPr lang="en-US" sz="2400" kern="1200"/>
        </a:p>
      </dsp:txBody>
      <dsp:txXfrm rot="-10800000">
        <a:off x="0" y="955"/>
        <a:ext cx="5141912" cy="721177"/>
      </dsp:txXfrm>
    </dsp:sp>
    <dsp:sp modelId="{3D91E34F-6980-4788-8BC1-E6BC85E4B80A}">
      <dsp:nvSpPr>
        <dsp:cNvPr id="0" name=""/>
        <dsp:cNvSpPr/>
      </dsp:nvSpPr>
      <dsp:spPr>
        <a:xfrm>
          <a:off x="0" y="722133"/>
          <a:ext cx="2570956" cy="614336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21590" rIns="120904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700" kern="1200"/>
            <a:t>mint a magánjogi kikényszerítés eszköze </a:t>
          </a:r>
          <a:endParaRPr lang="en-US" sz="1700" kern="1200"/>
        </a:p>
      </dsp:txBody>
      <dsp:txXfrm>
        <a:off x="0" y="722133"/>
        <a:ext cx="2570956" cy="614336"/>
      </dsp:txXfrm>
    </dsp:sp>
    <dsp:sp modelId="{B4EB3F63-5C5F-4F94-81E0-5A6B699C6611}">
      <dsp:nvSpPr>
        <dsp:cNvPr id="0" name=""/>
        <dsp:cNvSpPr/>
      </dsp:nvSpPr>
      <dsp:spPr>
        <a:xfrm>
          <a:off x="2570956" y="722133"/>
          <a:ext cx="2570956" cy="614336"/>
        </a:xfrm>
        <a:prstGeom prst="rect">
          <a:avLst/>
        </a:prstGeom>
        <a:solidFill>
          <a:schemeClr val="accent2">
            <a:tint val="40000"/>
            <a:alpha val="90000"/>
            <a:hueOff val="1974564"/>
            <a:satOff val="-5173"/>
            <a:lumOff val="1852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1974564"/>
              <a:satOff val="-5173"/>
              <a:lumOff val="185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21590" rIns="120904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700" kern="1200"/>
            <a:t>mint a környezeti integráció terepe </a:t>
          </a:r>
          <a:endParaRPr lang="en-US" sz="1700" kern="1200"/>
        </a:p>
      </dsp:txBody>
      <dsp:txXfrm>
        <a:off x="2570956" y="722133"/>
        <a:ext cx="2570956" cy="6143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DB5DBF-7384-459F-8ABE-2C1152BEFCC3}" type="datetimeFigureOut">
              <a:rPr lang="hu-HU" smtClean="0"/>
              <a:t>2026. 04. 24.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13A7BA-068C-4C97-94EF-277B4AE4E29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422851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hu-HU"/>
          </a:p>
        </p:txBody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hu-HU"/>
          </a:p>
        </p:txBody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hu-HU"/>
          </a:p>
        </p:txBody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hu-HU"/>
            </a:p>
          </p:txBody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/>
            <a:lstStyle/>
            <a:p>
              <a:endParaRPr lang="hu-HU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hu-HU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F952B-4692-450A-AB64-333799F6AA28}" type="datetimeFigureOut">
              <a:rPr lang="hu-HU" smtClean="0"/>
              <a:t>2026. 04. 24.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34833D5C-FD6F-4158-B4F6-69696B900B0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35966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F952B-4692-450A-AB64-333799F6AA28}" type="datetimeFigureOut">
              <a:rPr lang="hu-HU" smtClean="0"/>
              <a:t>2026. 04. 24.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33D5C-FD6F-4158-B4F6-69696B900B0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430533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F952B-4692-450A-AB64-333799F6AA28}" type="datetimeFigureOut">
              <a:rPr lang="hu-HU" smtClean="0"/>
              <a:t>2026. 04. 24.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33D5C-FD6F-4158-B4F6-69696B900B0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624706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F952B-4692-450A-AB64-333799F6AA28}" type="datetimeFigureOut">
              <a:rPr lang="hu-HU" smtClean="0"/>
              <a:t>2026. 04. 24.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33D5C-FD6F-4158-B4F6-69696B900B0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091119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2FBF952B-4692-450A-AB64-333799F6AA28}" type="datetimeFigureOut">
              <a:rPr lang="hu-HU" smtClean="0"/>
              <a:t>2026. 04. 24.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hu-HU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34833D5C-FD6F-4158-B4F6-69696B900B0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044905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F952B-4692-450A-AB64-333799F6AA28}" type="datetimeFigureOut">
              <a:rPr lang="hu-HU" smtClean="0"/>
              <a:t>2026. 04. 24.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33D5C-FD6F-4158-B4F6-69696B900B0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839410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F952B-4692-450A-AB64-333799F6AA28}" type="datetimeFigureOut">
              <a:rPr lang="hu-HU" smtClean="0"/>
              <a:t>2026. 04. 24.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33D5C-FD6F-4158-B4F6-69696B900B0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210616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F952B-4692-450A-AB64-333799F6AA28}" type="datetimeFigureOut">
              <a:rPr lang="hu-HU" smtClean="0"/>
              <a:t>2026. 04. 24.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33D5C-FD6F-4158-B4F6-69696B900B0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39295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F952B-4692-450A-AB64-333799F6AA28}" type="datetimeFigureOut">
              <a:rPr lang="hu-HU" smtClean="0"/>
              <a:t>2026. 04. 24.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33D5C-FD6F-4158-B4F6-69696B900B0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614522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F952B-4692-450A-AB64-333799F6AA28}" type="datetimeFigureOut">
              <a:rPr lang="hu-HU" smtClean="0"/>
              <a:t>2026. 04. 24.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33D5C-FD6F-4158-B4F6-69696B900B0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74699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F952B-4692-450A-AB64-333799F6AA28}" type="datetimeFigureOut">
              <a:rPr lang="hu-HU" smtClean="0"/>
              <a:t>2026. 04. 24.</a:t>
            </a:fld>
            <a:endParaRPr lang="hu-HU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33D5C-FD6F-4158-B4F6-69696B900B0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764478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2FBF952B-4692-450A-AB64-333799F6AA28}" type="datetimeFigureOut">
              <a:rPr lang="hu-HU" smtClean="0"/>
              <a:t>2026. 04. 24.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hu-HU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hu-HU"/>
            </a:p>
          </p:txBody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/>
            <a:lstStyle/>
            <a:p>
              <a:endParaRPr lang="hu-HU"/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34833D5C-FD6F-4158-B4F6-69696B900B0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592584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microsoft.com/office/2007/relationships/hdphoto" Target="../media/hdphoto2.wdp"/><Relationship Id="rId7" Type="http://schemas.openxmlformats.org/officeDocument/2006/relationships/diagramColors" Target="../diagrams/colors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microsoft.com/office/2007/relationships/hdphoto" Target="../media/hdphoto2.wdp"/><Relationship Id="rId7" Type="http://schemas.openxmlformats.org/officeDocument/2006/relationships/diagramColors" Target="../diagrams/colors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.xml"/><Relationship Id="rId3" Type="http://schemas.microsoft.com/office/2007/relationships/hdphoto" Target="../media/hdphoto3.wdp"/><Relationship Id="rId7" Type="http://schemas.openxmlformats.org/officeDocument/2006/relationships/diagramLayout" Target="../diagrams/layout3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3.xml"/><Relationship Id="rId5" Type="http://schemas.microsoft.com/office/2007/relationships/hdphoto" Target="../media/hdphoto2.wdp"/><Relationship Id="rId10" Type="http://schemas.microsoft.com/office/2007/relationships/diagramDrawing" Target="../diagrams/drawing3.xml"/><Relationship Id="rId4" Type="http://schemas.openxmlformats.org/officeDocument/2006/relationships/image" Target="../media/image4.png"/><Relationship Id="rId9" Type="http://schemas.openxmlformats.org/officeDocument/2006/relationships/diagramColors" Target="../diagrams/colors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C3D25154-9EF7-4C33-9AAC-7B3BE089FE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88952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4" name="Cím 3">
            <a:extLst>
              <a:ext uri="{FF2B5EF4-FFF2-40B4-BE49-F238E27FC236}">
                <a16:creationId xmlns:a16="http://schemas.microsoft.com/office/drawing/2014/main" id="{33884BCB-C040-05F5-7550-F2EB9410AA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51560" y="643468"/>
            <a:ext cx="9966960" cy="3592432"/>
          </a:xfrm>
        </p:spPr>
        <p:txBody>
          <a:bodyPr>
            <a:normAutofit/>
          </a:bodyPr>
          <a:lstStyle/>
          <a:p>
            <a:r>
              <a:rPr lang="hu-HU" sz="6000"/>
              <a:t>Bíróságok és környezetpolitika – szemelvények a polgári jogi környezetvédelmi perek legújabb gyakorlatából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604E8C0-C927-4C06-A96A-BF3323BA76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572000"/>
            <a:ext cx="12192000" cy="2295831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Alcím 4">
            <a:extLst>
              <a:ext uri="{FF2B5EF4-FFF2-40B4-BE49-F238E27FC236}">
                <a16:creationId xmlns:a16="http://schemas.microsoft.com/office/drawing/2014/main" id="{F2A5D710-FECA-8BDF-7907-0455616B19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69848" y="4913336"/>
            <a:ext cx="7891272" cy="1279062"/>
          </a:xfrm>
        </p:spPr>
        <p:txBody>
          <a:bodyPr>
            <a:normAutofit/>
          </a:bodyPr>
          <a:lstStyle/>
          <a:p>
            <a:r>
              <a:rPr lang="hu-HU" sz="2000">
                <a:solidFill>
                  <a:srgbClr val="000000"/>
                </a:solidFill>
              </a:rPr>
              <a:t>A modern jog rendszerei fenntarthatóság, jogérvényesítés, jogi innovációk, közérdek </a:t>
            </a:r>
          </a:p>
          <a:p>
            <a:r>
              <a:rPr lang="hu-HU" sz="2000">
                <a:solidFill>
                  <a:srgbClr val="000000"/>
                </a:solidFill>
              </a:rPr>
              <a:t>DE ÁJK, MFI – Debrecen, 2026. április 23-24. 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9DCECFD5-4C30-4892-9FF0-540E17955A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245590" y="5111496"/>
            <a:ext cx="1080904" cy="1080902"/>
            <a:chOff x="10245590" y="5111496"/>
            <a:chExt cx="1080904" cy="1080902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95C67F70-EAFE-425C-8422-591620A96D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45590" y="5111496"/>
              <a:ext cx="1080904" cy="1080902"/>
            </a:xfrm>
            <a:prstGeom prst="ellipse">
              <a:avLst/>
            </a:prstGeom>
            <a:blipFill dpi="0" rotWithShape="1">
              <a:blip r:embed="rId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D47FA16B-C217-4D91-84EA-5B0846BDDA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53681" y="5219586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995974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1016E4C-D26C-3C40-60DD-256BAC61D5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</p:spPr>
        <p:txBody>
          <a:bodyPr>
            <a:normAutofit/>
          </a:bodyPr>
          <a:lstStyle/>
          <a:p>
            <a:r>
              <a:rPr lang="hu-HU"/>
              <a:t>Néhány alapvetés </a:t>
            </a:r>
            <a:endParaRPr lang="hu-HU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FD711E9-7F79-40A9-8D9E-4AE293C154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6800" y="2013293"/>
            <a:ext cx="10058400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7" name="Tartalom helye 2">
            <a:extLst>
              <a:ext uri="{FF2B5EF4-FFF2-40B4-BE49-F238E27FC236}">
                <a16:creationId xmlns:a16="http://schemas.microsoft.com/office/drawing/2014/main" id="{3F7654F5-5539-5C2A-3EE5-AE3C48EAE2D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37595010"/>
              </p:ext>
            </p:extLst>
          </p:nvPr>
        </p:nvGraphicFramePr>
        <p:xfrm>
          <a:off x="1069975" y="2385390"/>
          <a:ext cx="10058400" cy="36178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9690730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83887A7-C591-7948-E6C8-C4CEE2C291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</p:spPr>
        <p:txBody>
          <a:bodyPr>
            <a:normAutofit/>
          </a:bodyPr>
          <a:lstStyle/>
          <a:p>
            <a:r>
              <a:rPr lang="hu-HU" dirty="0"/>
              <a:t>Néhány eset 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FD711E9-7F79-40A9-8D9E-4AE293C154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6800" y="2013293"/>
            <a:ext cx="10058400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Tartalom helye 2">
            <a:extLst>
              <a:ext uri="{FF2B5EF4-FFF2-40B4-BE49-F238E27FC236}">
                <a16:creationId xmlns:a16="http://schemas.microsoft.com/office/drawing/2014/main" id="{ECDB4BCE-05F3-0AFC-32EC-4729E7B88F4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03051100"/>
              </p:ext>
            </p:extLst>
          </p:nvPr>
        </p:nvGraphicFramePr>
        <p:xfrm>
          <a:off x="1069975" y="2385390"/>
          <a:ext cx="10058400" cy="36178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511007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118BA95-03E7-41B7-B442-0AF8C0A7FF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3048" y="0"/>
            <a:ext cx="12188952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059D8741-EAD6-41B1-A882-70D70FC358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1035" y="1679569"/>
            <a:ext cx="3498864" cy="3498858"/>
          </a:xfrm>
          <a:prstGeom prst="ellipse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400000"/>
                      </a14:imgEffect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/>
            <a:tile tx="0" ty="0" sx="85000" sy="85000" flip="none" algn="tl"/>
          </a:blipFill>
          <a:ln w="2540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 Extra Bold" pitchFamily="18" charset="0"/>
              <a:ea typeface="+mn-ea"/>
              <a:cs typeface="+mn-cs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5444F36-3103-4D11-A25F-C054D4606D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46134" y="1864667"/>
            <a:ext cx="3128666" cy="3128662"/>
          </a:xfrm>
          <a:prstGeom prst="ellipse">
            <a:avLst/>
          </a:prstGeom>
          <a:noFill/>
          <a:ln w="254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BCB03EE6-6108-BB64-7319-7CBC0EED96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0145" y="2376862"/>
            <a:ext cx="2640646" cy="2104273"/>
          </a:xfrm>
          <a:noFill/>
        </p:spPr>
        <p:txBody>
          <a:bodyPr>
            <a:normAutofit/>
          </a:bodyPr>
          <a:lstStyle/>
          <a:p>
            <a:pPr algn="ctr"/>
            <a:r>
              <a:rPr lang="hu-HU" sz="3000">
                <a:solidFill>
                  <a:srgbClr val="FFFFFF"/>
                </a:solidFill>
              </a:rPr>
              <a:t>Néhány következtetés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D9B3EAD-A2B3-42C4-927C-3455E3E69E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502277" y="3388659"/>
            <a:ext cx="3657600" cy="80683"/>
          </a:xfrm>
          <a:prstGeom prst="rect">
            <a:avLst/>
          </a:prstGeom>
          <a:blipFill dpi="0" rotWithShape="1">
            <a:blip r:embed="rId4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hu-HU"/>
          </a:p>
        </p:txBody>
      </p:sp>
      <p:graphicFrame>
        <p:nvGraphicFramePr>
          <p:cNvPr id="5" name="Tartalom helye 2">
            <a:extLst>
              <a:ext uri="{FF2B5EF4-FFF2-40B4-BE49-F238E27FC236}">
                <a16:creationId xmlns:a16="http://schemas.microsoft.com/office/drawing/2014/main" id="{8E58C4B1-041D-5937-FF63-DD2B7FBCBD2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79448140"/>
              </p:ext>
            </p:extLst>
          </p:nvPr>
        </p:nvGraphicFramePr>
        <p:xfrm>
          <a:off x="6081713" y="725488"/>
          <a:ext cx="5141912" cy="54070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68273298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abetű">
  <a:themeElements>
    <a:clrScheme name="Fabetű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Fabetű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abetű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TM10001106[[fn=Jelvény]]</Template>
  <TotalTime>704</TotalTime>
  <Words>279</Words>
  <Application>Microsoft Office PowerPoint</Application>
  <PresentationFormat>Szélesvásznú</PresentationFormat>
  <Paragraphs>29</Paragraphs>
  <Slides>4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6</vt:i4>
      </vt:variant>
      <vt:variant>
        <vt:lpstr>Téma</vt:lpstr>
      </vt:variant>
      <vt:variant>
        <vt:i4>1</vt:i4>
      </vt:variant>
      <vt:variant>
        <vt:lpstr>Diacímek</vt:lpstr>
      </vt:variant>
      <vt:variant>
        <vt:i4>4</vt:i4>
      </vt:variant>
    </vt:vector>
  </HeadingPairs>
  <TitlesOfParts>
    <vt:vector size="11" baseType="lpstr">
      <vt:lpstr>Aptos</vt:lpstr>
      <vt:lpstr>Calibri</vt:lpstr>
      <vt:lpstr>Rockwell</vt:lpstr>
      <vt:lpstr>Rockwell Condensed</vt:lpstr>
      <vt:lpstr>Rockwell Extra Bold</vt:lpstr>
      <vt:lpstr>Wingdings</vt:lpstr>
      <vt:lpstr>Fabetű</vt:lpstr>
      <vt:lpstr>Bíróságok és környezetpolitika – szemelvények a polgári jogi környezetvédelmi perek legújabb gyakorlatából</vt:lpstr>
      <vt:lpstr>Néhány alapvetés </vt:lpstr>
      <vt:lpstr>Néhány eset </vt:lpstr>
      <vt:lpstr>Néhány következtetés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Amikor a dolgok úgy állnak… –  jogalkotói beavatkozás fennálló szerződéses  viszonyokba</dc:title>
  <dc:creator>dr. Török-Tóth Soma</dc:creator>
  <cp:lastModifiedBy>dr. Török-Tóth Soma</cp:lastModifiedBy>
  <cp:revision>31</cp:revision>
  <dcterms:created xsi:type="dcterms:W3CDTF">2022-12-05T20:46:38Z</dcterms:created>
  <dcterms:modified xsi:type="dcterms:W3CDTF">2026-04-24T06:39:58Z</dcterms:modified>
</cp:coreProperties>
</file>