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sldSz cx="12192000" cy="6858000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6" d="100"/>
          <a:sy n="56" d="100"/>
        </p:scale>
        <p:origin x="280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0336D2-E246-47D3-A249-887AD1E4778B}" type="datetimeFigureOut">
              <a:rPr lang="hu-HU" smtClean="0"/>
              <a:t>2026. 04. 23.</a:t>
            </a:fld>
            <a:endParaRPr lang="hu-HU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u-HU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1D2AD8-E081-41F6-9514-8D0489963DEC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3660953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/>
              <a:t>Bár igaz, hogy a főtanácsnoki indítványok hozzájárulhatnak a joggyakorlat fejlődéséhez, hasonlóan egy jól megírt különvéleményhez vagy párhuzamos indokoláshoz, a főtanácsnokok nem vesznek részt a bírók tanácskozásában és az ítélet szövegezésében. </a:t>
            </a:r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1D2AD8-E081-41F6-9514-8D0489963DEC}" type="slidenum">
              <a:rPr lang="hu-HU" smtClean="0"/>
              <a:t>2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31722009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1D2AD8-E081-41F6-9514-8D0489963DEC}" type="slidenum">
              <a:rPr lang="hu-HU" smtClean="0"/>
              <a:t>11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44495343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1D2AD8-E081-41F6-9514-8D0489963DEC}" type="slidenum">
              <a:rPr lang="hu-HU" smtClean="0"/>
              <a:t>12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5093842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1D2AD8-E081-41F6-9514-8D0489963DEC}" type="slidenum">
              <a:rPr lang="hu-HU" smtClean="0"/>
              <a:t>13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63148043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Törvényszék csak négy esetben nevezett ki bírót a főtanácsnoki feladatok ellátására.</a:t>
            </a:r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1D2AD8-E081-41F6-9514-8D0489963DEC}" type="slidenum">
              <a:rPr lang="hu-HU" smtClean="0"/>
              <a:t>14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81850057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Törvényszék csak négy esetben nevezett ki bírót a főtanácsnoki feladatok ellátására.</a:t>
            </a:r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1D2AD8-E081-41F6-9514-8D0489963DEC}" type="slidenum">
              <a:rPr lang="hu-HU" smtClean="0"/>
              <a:t>15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84009825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D0FD4B-69CB-C2C7-A2D2-A047D82658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>
            <a:extLst>
              <a:ext uri="{FF2B5EF4-FFF2-40B4-BE49-F238E27FC236}">
                <a16:creationId xmlns:a16="http://schemas.microsoft.com/office/drawing/2014/main" id="{7B6D6123-DF8C-95DD-05DD-EBF5C1B9572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>
            <a:extLst>
              <a:ext uri="{FF2B5EF4-FFF2-40B4-BE49-F238E27FC236}">
                <a16:creationId xmlns:a16="http://schemas.microsoft.com/office/drawing/2014/main" id="{B6EF676B-D078-A7D9-4EA5-D4AB1F58250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Törvényszék csak négy esetben nevezett ki bírót a főtanácsnoki feladatok ellátására.</a:t>
            </a:r>
            <a:endParaRPr lang="hu-HU" dirty="0"/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F744A44B-48E4-7F49-C660-C88A055403B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1D2AD8-E081-41F6-9514-8D0489963DEC}" type="slidenum">
              <a:rPr lang="hu-HU" smtClean="0"/>
              <a:t>16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57883887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43DCF4-CF70-81B4-2A26-A27F5E1A4A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>
            <a:extLst>
              <a:ext uri="{FF2B5EF4-FFF2-40B4-BE49-F238E27FC236}">
                <a16:creationId xmlns:a16="http://schemas.microsoft.com/office/drawing/2014/main" id="{93AE9248-3C6F-EA5F-CE41-C62390147AC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>
            <a:extLst>
              <a:ext uri="{FF2B5EF4-FFF2-40B4-BE49-F238E27FC236}">
                <a16:creationId xmlns:a16="http://schemas.microsoft.com/office/drawing/2014/main" id="{C4807D6E-870E-947D-DC7F-C6B389FF78B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Törvényszék csak négy esetben nevezett ki bírót a főtanácsnoki feladatok ellátására.</a:t>
            </a:r>
            <a:endParaRPr lang="hu-HU" dirty="0"/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0A093829-4F15-C7F2-AEA5-766FCC01232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1D2AD8-E081-41F6-9514-8D0489963DEC}" type="slidenum">
              <a:rPr lang="hu-HU" smtClean="0"/>
              <a:t>17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5046092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1D2AD8-E081-41F6-9514-8D0489963DEC}" type="slidenum">
              <a:rPr lang="hu-HU" smtClean="0"/>
              <a:t>3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56641113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1D2AD8-E081-41F6-9514-8D0489963DEC}" type="slidenum">
              <a:rPr lang="hu-HU" smtClean="0"/>
              <a:t>4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9988644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1D2AD8-E081-41F6-9514-8D0489963DEC}" type="slidenum">
              <a:rPr lang="hu-HU" smtClean="0"/>
              <a:t>5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73504039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1D2AD8-E081-41F6-9514-8D0489963DEC}" type="slidenum">
              <a:rPr lang="hu-HU" smtClean="0"/>
              <a:t>6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92203035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Politikailag érzékeny ügyekben az EU Bírósága fogékony az uniós intézmények és szervek érveire vagy vélt és valós érdekeikre</a:t>
            </a:r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1D2AD8-E081-41F6-9514-8D0489963DEC}" type="slidenum">
              <a:rPr lang="hu-HU" smtClean="0"/>
              <a:t>7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78045322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1D2AD8-E081-41F6-9514-8D0489963DEC}" type="slidenum">
              <a:rPr lang="hu-HU" smtClean="0"/>
              <a:t>8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80719053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1D2AD8-E081-41F6-9514-8D0489963DEC}" type="slidenum">
              <a:rPr lang="hu-HU" smtClean="0"/>
              <a:t>9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21119678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1D2AD8-E081-41F6-9514-8D0489963DEC}" type="slidenum">
              <a:rPr lang="hu-HU" smtClean="0"/>
              <a:t>10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1594538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u-HU"/>
              <a:t>Alcím mintájának szerkesztése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71BFAC-DC09-4B88-A6FB-557590C628C4}" type="datetimeFigureOut">
              <a:rPr lang="hu-HU" smtClean="0"/>
              <a:t>2026. 04. 23.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656688-3712-4CB1-A732-0A04E74B9A2C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0225995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áma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hu-HU"/>
              <a:t>Kép beszúrásához kattintson az ikonra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71BFAC-DC09-4B88-A6FB-557590C628C4}" type="datetimeFigureOut">
              <a:rPr lang="hu-HU" smtClean="0"/>
              <a:t>2026. 04. 23.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656688-3712-4CB1-A732-0A04E74B9A2C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0018053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ím és képaláír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71BFAC-DC09-4B88-A6FB-557590C628C4}" type="datetimeFigureOut">
              <a:rPr lang="hu-HU" smtClean="0"/>
              <a:t>2026. 04. 23.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656688-3712-4CB1-A732-0A04E74B9A2C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4466330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dézet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hu-HU"/>
              <a:t>Mintaszöveg szerkesztése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71BFAC-DC09-4B88-A6FB-557590C628C4}" type="datetimeFigureOut">
              <a:rPr lang="hu-HU" smtClean="0"/>
              <a:t>2026. 04. 23.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656688-3712-4CB1-A732-0A04E74B9A2C}" type="slidenum">
              <a:rPr lang="hu-HU" smtClean="0"/>
              <a:t>‹#›</a:t>
            </a:fld>
            <a:endParaRPr lang="hu-HU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75163433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évkárty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71BFAC-DC09-4B88-A6FB-557590C628C4}" type="datetimeFigureOut">
              <a:rPr lang="hu-HU" smtClean="0"/>
              <a:t>2026. 04. 23.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656688-3712-4CB1-A732-0A04E74B9A2C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04057460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hasá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71BFAC-DC09-4B88-A6FB-557590C628C4}" type="datetimeFigureOut">
              <a:rPr lang="hu-HU" smtClean="0"/>
              <a:t>2026. 04. 23.</a:t>
            </a:fld>
            <a:endParaRPr lang="hu-H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656688-3712-4CB1-A732-0A04E74B9A2C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21531448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képhasá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hu-HU"/>
              <a:t>Kép beszúrásához kattintson az ikonra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hu-HU"/>
              <a:t>Kép beszúrásához kattintson az ikonra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hu-HU"/>
              <a:t>Kép beszúrásához kattintson az ikonra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71BFAC-DC09-4B88-A6FB-557590C628C4}" type="datetimeFigureOut">
              <a:rPr lang="hu-HU" smtClean="0"/>
              <a:t>2026. 04. 23.</a:t>
            </a:fld>
            <a:endParaRPr lang="hu-H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656688-3712-4CB1-A732-0A04E74B9A2C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87700974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71BFAC-DC09-4B88-A6FB-557590C628C4}" type="datetimeFigureOut">
              <a:rPr lang="hu-HU" smtClean="0"/>
              <a:t>2026. 04. 23.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656688-3712-4CB1-A732-0A04E74B9A2C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20300626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71BFAC-DC09-4B88-A6FB-557590C628C4}" type="datetimeFigureOut">
              <a:rPr lang="hu-HU" smtClean="0"/>
              <a:t>2026. 04. 23.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656688-3712-4CB1-A732-0A04E74B9A2C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1200043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71BFAC-DC09-4B88-A6FB-557590C628C4}" type="datetimeFigureOut">
              <a:rPr lang="hu-HU" smtClean="0"/>
              <a:t>2026. 04. 23.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656688-3712-4CB1-A732-0A04E74B9A2C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1178862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71BFAC-DC09-4B88-A6FB-557590C628C4}" type="datetimeFigureOut">
              <a:rPr lang="hu-HU" smtClean="0"/>
              <a:t>2026. 04. 23.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656688-3712-4CB1-A732-0A04E74B9A2C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1861333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71BFAC-DC09-4B88-A6FB-557590C628C4}" type="datetimeFigureOut">
              <a:rPr lang="hu-HU" smtClean="0"/>
              <a:t>2026. 04. 23.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656688-3712-4CB1-A732-0A04E74B9A2C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6352347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71BFAC-DC09-4B88-A6FB-557590C628C4}" type="datetimeFigureOut">
              <a:rPr lang="hu-HU" smtClean="0"/>
              <a:t>2026. 04. 23.</a:t>
            </a:fld>
            <a:endParaRPr lang="hu-H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656688-3712-4CB1-A732-0A04E74B9A2C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9177836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71BFAC-DC09-4B88-A6FB-557590C628C4}" type="datetimeFigureOut">
              <a:rPr lang="hu-HU" smtClean="0"/>
              <a:t>2026. 04. 23.</a:t>
            </a:fld>
            <a:endParaRPr lang="hu-HU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656688-3712-4CB1-A732-0A04E74B9A2C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3755824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71BFAC-DC09-4B88-A6FB-557590C628C4}" type="datetimeFigureOut">
              <a:rPr lang="hu-HU" smtClean="0"/>
              <a:t>2026. 04. 23.</a:t>
            </a:fld>
            <a:endParaRPr lang="hu-HU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656688-3712-4CB1-A732-0A04E74B9A2C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3594223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71BFAC-DC09-4B88-A6FB-557590C628C4}" type="datetimeFigureOut">
              <a:rPr lang="hu-HU" smtClean="0"/>
              <a:t>2026. 04. 23.</a:t>
            </a:fld>
            <a:endParaRPr lang="hu-HU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656688-3712-4CB1-A732-0A04E74B9A2C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5609677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hu-HU"/>
              <a:t>Kép beszúrásához kattintson az ikonra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71BFAC-DC09-4B88-A6FB-557590C628C4}" type="datetimeFigureOut">
              <a:rPr lang="hu-HU" smtClean="0"/>
              <a:t>2026. 04. 23.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656688-3712-4CB1-A732-0A04E74B9A2C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1698507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0871BFAC-DC09-4B88-A6FB-557590C628C4}" type="datetimeFigureOut">
              <a:rPr lang="hu-HU" smtClean="0"/>
              <a:t>2026. 04. 23.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656688-3712-4CB1-A732-0A04E74B9A2C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90908560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hu-HU" sz="3600" b="1" dirty="0"/>
              <a:t>A főtanácsnok szerepe az EUB joggyakorlat konzisztenciájának megőrzésében és fejlesztésében</a:t>
            </a:r>
            <a:br>
              <a:rPr lang="hu-HU" sz="3600" dirty="0"/>
            </a:br>
            <a:endParaRPr lang="hu-HU" sz="3600" dirty="0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r>
              <a:rPr lang="hu-HU" dirty="0"/>
              <a:t>Marinkás György</a:t>
            </a:r>
          </a:p>
        </p:txBody>
      </p:sp>
    </p:spTree>
    <p:extLst>
      <p:ext uri="{BB962C8B-B14F-4D97-AF65-F5344CB8AC3E}">
        <p14:creationId xmlns:p14="http://schemas.microsoft.com/office/powerpoint/2010/main" val="33312290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u-HU" sz="3200" b="1" dirty="0"/>
              <a:t>3. A főtanácsnoki indítványok hatása az ügyek kimenetelére</a:t>
            </a:r>
            <a:br>
              <a:rPr lang="hu-HU" sz="3200" b="1" dirty="0"/>
            </a:br>
            <a:br>
              <a:rPr lang="hu-HU" sz="3200" b="1" dirty="0"/>
            </a:br>
            <a:br>
              <a:rPr lang="hu-HU" sz="3200" b="1" dirty="0"/>
            </a:br>
            <a:endParaRPr lang="hu-HU" sz="3200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103312" y="2052918"/>
            <a:ext cx="10212388" cy="4195481"/>
          </a:xfrm>
        </p:spPr>
        <p:txBody>
          <a:bodyPr>
            <a:noAutofit/>
          </a:bodyPr>
          <a:lstStyle/>
          <a:p>
            <a:pPr algn="just"/>
            <a:r>
              <a:rPr lang="hu-HU" sz="2400" dirty="0"/>
              <a:t>„[…] </a:t>
            </a:r>
            <a:r>
              <a:rPr lang="hu-HU" sz="2400" i="1" dirty="0"/>
              <a:t>Az első kérdés, amelyet feltehetünk magunknak, a következő: követjük-e a főtanácsnok véleményét?</a:t>
            </a:r>
            <a:r>
              <a:rPr lang="hu-HU" sz="2400" dirty="0"/>
              <a:t>”</a:t>
            </a:r>
          </a:p>
          <a:p>
            <a:pPr algn="just"/>
            <a:r>
              <a:rPr lang="hu-HU" sz="2400" dirty="0"/>
              <a:t>Amikor a Bíróság egyetért a főtanácsnokkal, a leggyakrabban használt formulák a következők: „ahogyan a főtanácsnok helyesen megjegyezte/megállapította/rámutatott véleményének „x” bekezdésében”. Abban az esetben, ha a Bíróság nem ért egyet a főtanácsnok érvelésével, a Bíróság tartózkodik attól, hogy ezt </a:t>
            </a:r>
            <a:r>
              <a:rPr lang="hu-HU" sz="2400" i="1" dirty="0"/>
              <a:t>expressis verbis </a:t>
            </a:r>
            <a:r>
              <a:rPr lang="hu-HU" sz="2400" dirty="0"/>
              <a:t>kimondja. </a:t>
            </a:r>
          </a:p>
          <a:p>
            <a:pPr algn="just"/>
            <a:r>
              <a:rPr lang="hu-HU" sz="2400" dirty="0"/>
              <a:t>A tanulmányok 67 % és 91 % közé becsülik azon esetek arányát, amelyben a Bíróság mennyire követi a főtanácsnok indítványát. </a:t>
            </a:r>
          </a:p>
          <a:p>
            <a:pPr algn="just"/>
            <a:endParaRPr lang="hu-HU" sz="2400" dirty="0"/>
          </a:p>
        </p:txBody>
      </p:sp>
    </p:spTree>
    <p:extLst>
      <p:ext uri="{BB962C8B-B14F-4D97-AF65-F5344CB8AC3E}">
        <p14:creationId xmlns:p14="http://schemas.microsoft.com/office/powerpoint/2010/main" val="23098206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u-HU" sz="3200" b="1" dirty="0"/>
              <a:t>3. A főtanácsnoki indítványok hatása az ügyek kimenetelére</a:t>
            </a:r>
            <a:br>
              <a:rPr lang="hu-HU" sz="3200" b="1" dirty="0"/>
            </a:br>
            <a:br>
              <a:rPr lang="hu-HU" sz="3200" b="1" dirty="0"/>
            </a:br>
            <a:br>
              <a:rPr lang="hu-HU" sz="3200" b="1" dirty="0"/>
            </a:br>
            <a:endParaRPr lang="hu-HU" sz="3200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hu-HU" sz="2800" dirty="0"/>
              <a:t>A főtanácsnok tényleges befolyásának mértékét talán az egykori főtanácsnok </a:t>
            </a:r>
            <a:r>
              <a:rPr lang="hu-HU" sz="2800" i="1" dirty="0"/>
              <a:t>Philippe </a:t>
            </a:r>
            <a:r>
              <a:rPr lang="hu-HU" sz="2800" i="1" dirty="0" err="1"/>
              <a:t>Léger</a:t>
            </a:r>
            <a:r>
              <a:rPr lang="hu-HU" sz="2800" i="1" dirty="0"/>
              <a:t> </a:t>
            </a:r>
            <a:r>
              <a:rPr lang="hu-HU" sz="2800" dirty="0"/>
              <a:t>fogalmazta meg a legtálalóbban:</a:t>
            </a:r>
            <a:r>
              <a:rPr lang="hu-HU" sz="2800" i="1" dirty="0"/>
              <a:t> </a:t>
            </a:r>
            <a:endParaRPr lang="hu-HU" sz="2800" dirty="0"/>
          </a:p>
          <a:p>
            <a:pPr marL="0" indent="0" algn="just">
              <a:buNone/>
            </a:pPr>
            <a:r>
              <a:rPr lang="hu-HU" sz="2800" dirty="0"/>
              <a:t>	„A főtanácsnok pártatlan, független és 	befolyásos, de semmilyen 	körülmények között 	nem birtokolja a legfontosabb bírói előjogot: az 	ügy elbírálásának jogát. Bármennyire is 	ékesszóló és meggyőző 	lehet egy indítvány, 	figyelmen kívül hagyható. A bírák felnőtt 	emberek, akik képesek saját döntést hozni.”</a:t>
            </a:r>
          </a:p>
        </p:txBody>
      </p:sp>
    </p:spTree>
    <p:extLst>
      <p:ext uri="{BB962C8B-B14F-4D97-AF65-F5344CB8AC3E}">
        <p14:creationId xmlns:p14="http://schemas.microsoft.com/office/powerpoint/2010/main" val="30378008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u-HU" sz="3200" b="1" dirty="0"/>
              <a:t>4. A főtanácsnoki tisztségben rejlő egyes jellemzők és a bírói függetlenség kérdése </a:t>
            </a:r>
            <a:br>
              <a:rPr lang="hu-HU" sz="3200" b="1" dirty="0"/>
            </a:br>
            <a:br>
              <a:rPr lang="hu-HU" sz="3200" b="1" dirty="0"/>
            </a:br>
            <a:br>
              <a:rPr lang="hu-HU" sz="3200" b="1" dirty="0"/>
            </a:br>
            <a:br>
              <a:rPr lang="hu-HU" sz="3200" b="1" dirty="0"/>
            </a:br>
            <a:endParaRPr lang="hu-HU" sz="3200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hu-HU" dirty="0"/>
              <a:t>A függetlenség a hatalmi ágak szétválasztásán alapul, vagyis a bírói hatalomnak függetlennek kell lennie a végrehajtó és a törvényhozó hatalomtól. </a:t>
            </a:r>
          </a:p>
          <a:p>
            <a:pPr algn="just"/>
            <a:r>
              <a:rPr lang="hu-HU" dirty="0"/>
              <a:t>Ez a felfogás nem zárja ki a bírói hatalmi ág belső elemeitől való függőséget. – Márpedig a Bíróság főtanácsnokai a Bíróság teljes jogú tagjai, jogállásuk egyezik a bírák jogállásával (EJEB, </a:t>
            </a:r>
            <a:r>
              <a:rPr lang="hu-HU" i="1" dirty="0" err="1"/>
              <a:t>Vermeulen-ügy</a:t>
            </a:r>
            <a:r>
              <a:rPr lang="hu-HU" i="1" dirty="0"/>
              <a:t>.</a:t>
            </a:r>
            <a:r>
              <a:rPr lang="hu-HU" dirty="0"/>
              <a:t>)</a:t>
            </a:r>
          </a:p>
          <a:p>
            <a:pPr algn="just"/>
            <a:r>
              <a:rPr lang="hu-HU" dirty="0"/>
              <a:t>Esetleges befolyásoló tényező: a főtanácsnokok személyes minőségükben megfogalmazott indítványa nyilvános, következésképpen a tagállami kormányok számára is jól ismert. Mindez azon főtanácsnokok esetében releváns, akik olyan tagállamból származnak, amelynek állandó főtanácsnoki helye van.</a:t>
            </a:r>
          </a:p>
        </p:txBody>
      </p:sp>
    </p:spTree>
    <p:extLst>
      <p:ext uri="{BB962C8B-B14F-4D97-AF65-F5344CB8AC3E}">
        <p14:creationId xmlns:p14="http://schemas.microsoft.com/office/powerpoint/2010/main" val="163540447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u-HU" sz="3200" b="1" dirty="0"/>
              <a:t>4. A főtanácsnoki tisztségben rejlő egyes jellemzők és a bírói függetlenség kérdése </a:t>
            </a:r>
            <a:br>
              <a:rPr lang="hu-HU" sz="3200" b="1" dirty="0"/>
            </a:br>
            <a:br>
              <a:rPr lang="hu-HU" sz="3200" b="1" dirty="0"/>
            </a:br>
            <a:br>
              <a:rPr lang="hu-HU" sz="3200" b="1" dirty="0"/>
            </a:br>
            <a:br>
              <a:rPr lang="hu-HU" sz="3200" b="1" dirty="0"/>
            </a:br>
            <a:endParaRPr lang="hu-HU" sz="3200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hu-HU" sz="2800" dirty="0"/>
              <a:t>Esetleges befolyásoló tényező cáfolata:</a:t>
            </a:r>
          </a:p>
          <a:p>
            <a:pPr lvl="1" algn="just"/>
            <a:r>
              <a:rPr lang="hu-HU" sz="2800" dirty="0"/>
              <a:t>A főtanácsnokokat – főszabályként – nem osztják be olyan ügyekhez, amelyekben saját országuk érintett; </a:t>
            </a:r>
          </a:p>
          <a:p>
            <a:pPr lvl="1" algn="just"/>
            <a:r>
              <a:rPr lang="hu-HU" sz="2800" dirty="0"/>
              <a:t>A főtanácsnokok hivatali ideje ritkán egybeesik a jelölő kormány hivatali idejével. Következésképpen nehéz kiszámítani mi lenne a „megfelelő” álláspont az újraválasztás érdekében.</a:t>
            </a:r>
          </a:p>
          <a:p>
            <a:pPr marL="285750" lvl="1" algn="just"/>
            <a:endParaRPr lang="hu-HU" sz="2000" dirty="0"/>
          </a:p>
          <a:p>
            <a:pPr marL="285750" lvl="1" algn="just"/>
            <a:endParaRPr lang="hu-HU" sz="2000" dirty="0"/>
          </a:p>
        </p:txBody>
      </p:sp>
    </p:spTree>
    <p:extLst>
      <p:ext uri="{BB962C8B-B14F-4D97-AF65-F5344CB8AC3E}">
        <p14:creationId xmlns:p14="http://schemas.microsoft.com/office/powerpoint/2010/main" val="196921895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u-HU" sz="3200" b="1" dirty="0"/>
              <a:t>5. A főtanácsnoki tisztség a Törvényszéken</a:t>
            </a:r>
            <a:br>
              <a:rPr lang="hu-HU" sz="3200" b="1" dirty="0"/>
            </a:br>
            <a:br>
              <a:rPr lang="hu-HU" sz="3200" b="1" dirty="0"/>
            </a:br>
            <a:br>
              <a:rPr lang="hu-HU" sz="3200" b="1" dirty="0"/>
            </a:br>
            <a:br>
              <a:rPr lang="hu-HU" sz="3200" b="1" dirty="0"/>
            </a:br>
            <a:br>
              <a:rPr lang="hu-HU" sz="3200" b="1" dirty="0"/>
            </a:br>
            <a:endParaRPr lang="hu-HU" sz="3200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104293" y="1584288"/>
            <a:ext cx="8946541" cy="4195481"/>
          </a:xfrm>
        </p:spPr>
        <p:txBody>
          <a:bodyPr>
            <a:noAutofit/>
          </a:bodyPr>
          <a:lstStyle/>
          <a:p>
            <a:pPr algn="just"/>
            <a:r>
              <a:rPr lang="hu-HU" sz="2400" dirty="0"/>
              <a:t>A Nizzai Szerződés rendelkezései lehetővé tették, hogy a Törvényszéken, amennyibe teljes ülési formációban jár el egy bírót felkérjenek a főtanácsnoki feladatok ellátására. E gyakorlattal azonban – néhány korai esetet kivéve – gyorsan felhagytak. Okai:</a:t>
            </a:r>
          </a:p>
          <a:p>
            <a:pPr lvl="1" algn="just"/>
            <a:r>
              <a:rPr lang="hu-HU" sz="2400" dirty="0"/>
              <a:t>teljes ülési formáció szükséges hozzá és egy esetleges ellentétes Bírósági döntés a felülvizsgálat során a Törvényszék hírnevének csorbításával járhat;</a:t>
            </a:r>
          </a:p>
          <a:p>
            <a:pPr lvl="1" algn="just"/>
            <a:r>
              <a:rPr lang="hu-HU" sz="2400" dirty="0"/>
              <a:t>„</a:t>
            </a:r>
            <a:r>
              <a:rPr lang="hu-HU" sz="2400" dirty="0" err="1"/>
              <a:t>technokratikus</a:t>
            </a:r>
            <a:r>
              <a:rPr lang="hu-HU" sz="2400" dirty="0"/>
              <a:t>” ügyeket tárgyal, amelyek kapcsán gazdag ítélkezési gyakorlat áll rendelkezésre;</a:t>
            </a:r>
          </a:p>
          <a:p>
            <a:pPr lvl="1" algn="just"/>
            <a:r>
              <a:rPr lang="hu-HU" sz="2400" dirty="0"/>
              <a:t>„kellemetlenségek” a főtanácsnoknak kijelölt bíró számára.</a:t>
            </a:r>
          </a:p>
          <a:p>
            <a:pPr lvl="1" algn="just"/>
            <a:endParaRPr lang="hu-HU" sz="2400" dirty="0"/>
          </a:p>
        </p:txBody>
      </p:sp>
    </p:spTree>
    <p:extLst>
      <p:ext uri="{BB962C8B-B14F-4D97-AF65-F5344CB8AC3E}">
        <p14:creationId xmlns:p14="http://schemas.microsoft.com/office/powerpoint/2010/main" val="351409118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u-HU" sz="3200" b="1" dirty="0"/>
              <a:t>5. A főtanácsnoki tisztség a Törvényszéken</a:t>
            </a:r>
            <a:br>
              <a:rPr lang="hu-HU" sz="3200" b="1" dirty="0"/>
            </a:br>
            <a:br>
              <a:rPr lang="hu-HU" sz="3200" b="1" dirty="0"/>
            </a:br>
            <a:br>
              <a:rPr lang="hu-HU" sz="3200" b="1" dirty="0"/>
            </a:br>
            <a:br>
              <a:rPr lang="hu-HU" sz="3200" b="1" dirty="0"/>
            </a:br>
            <a:br>
              <a:rPr lang="hu-HU" sz="3200" b="1" dirty="0"/>
            </a:br>
            <a:endParaRPr lang="hu-HU" sz="3200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104293" y="1538568"/>
            <a:ext cx="8946541" cy="4195481"/>
          </a:xfrm>
        </p:spPr>
        <p:txBody>
          <a:bodyPr>
            <a:noAutofit/>
          </a:bodyPr>
          <a:lstStyle/>
          <a:p>
            <a:pPr algn="just"/>
            <a:r>
              <a:rPr lang="hu-HU" sz="1800" noProof="0" dirty="0"/>
              <a:t>A Nizzai Szerződés lehetővé tette, hogy a Törvényszék eljárjon EDH ügyekben. A hatáskör delegálás azonban ténylegesen csak 2024-ben történt meg az Európai Parlament és a Tanács 2024/2019 rendeletével:</a:t>
            </a:r>
          </a:p>
          <a:p>
            <a:pPr algn="just"/>
            <a:r>
              <a:rPr lang="hu-HU" sz="1800" dirty="0"/>
              <a:t>Hat területen ruháztak át hatásköröket:</a:t>
            </a:r>
          </a:p>
          <a:p>
            <a:pPr lvl="1" algn="just"/>
            <a:r>
              <a:rPr lang="hu-HU" dirty="0"/>
              <a:t>a közös hozzáadottértékadó-rendszer;</a:t>
            </a:r>
          </a:p>
          <a:p>
            <a:pPr lvl="1" algn="just"/>
            <a:r>
              <a:rPr lang="hu-HU" dirty="0"/>
              <a:t>a jövedéki adók;</a:t>
            </a:r>
          </a:p>
          <a:p>
            <a:pPr lvl="1" algn="just"/>
            <a:r>
              <a:rPr lang="hu-HU" dirty="0"/>
              <a:t>a vámkódex;</a:t>
            </a:r>
          </a:p>
          <a:p>
            <a:pPr lvl="1" algn="just"/>
            <a:r>
              <a:rPr lang="hu-HU" dirty="0"/>
              <a:t>az áruknak a Kombinált Nómenklatúra szerinti </a:t>
            </a:r>
            <a:r>
              <a:rPr lang="hu-HU" dirty="0" err="1"/>
              <a:t>tarifális</a:t>
            </a:r>
            <a:r>
              <a:rPr lang="hu-HU" dirty="0"/>
              <a:t> besorolása;</a:t>
            </a:r>
          </a:p>
          <a:p>
            <a:pPr lvl="1" algn="just"/>
            <a:r>
              <a:rPr lang="hu-HU" dirty="0"/>
              <a:t>a visszautasított beszállás vagy közlekedési szolgáltatások késése vagy törlése esetén az utasoknak nyújtandó kártalanítás és segítség;</a:t>
            </a:r>
          </a:p>
          <a:p>
            <a:pPr lvl="1" algn="just"/>
            <a:r>
              <a:rPr lang="hu-HU" dirty="0"/>
              <a:t>az üvegházhatású gázok kibocsátási egységeinek kereskedelmi rendszere.</a:t>
            </a:r>
          </a:p>
          <a:p>
            <a:pPr lvl="1" algn="just"/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0331636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5B7B2A-6554-8D61-EE0E-1B7A6E464C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C9005168-D5A5-2EB2-3B40-A5E5BD6C75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u-HU" sz="3200" b="1" dirty="0"/>
              <a:t>5. A főtanácsnoki tisztség a Törvényszéken</a:t>
            </a:r>
            <a:br>
              <a:rPr lang="hu-HU" sz="3200" b="1" dirty="0"/>
            </a:br>
            <a:br>
              <a:rPr lang="hu-HU" sz="3200" b="1" dirty="0"/>
            </a:br>
            <a:br>
              <a:rPr lang="hu-HU" sz="3200" b="1" dirty="0"/>
            </a:br>
            <a:br>
              <a:rPr lang="hu-HU" sz="3200" b="1" dirty="0"/>
            </a:br>
            <a:br>
              <a:rPr lang="hu-HU" sz="3200" b="1" dirty="0"/>
            </a:br>
            <a:endParaRPr lang="hu-HU" sz="3200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644779B8-9D49-0A2C-BF4B-269D089A08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4293" y="1630008"/>
            <a:ext cx="8946541" cy="4195481"/>
          </a:xfrm>
        </p:spPr>
        <p:txBody>
          <a:bodyPr>
            <a:noAutofit/>
          </a:bodyPr>
          <a:lstStyle/>
          <a:p>
            <a:pPr algn="just"/>
            <a:r>
              <a:rPr lang="hu-HU" noProof="0" dirty="0"/>
              <a:t>A joggyakorlat konzisztenciájának megőrzése érdekében a Törvényszék: </a:t>
            </a:r>
          </a:p>
          <a:p>
            <a:pPr lvl="1" algn="just"/>
            <a:r>
              <a:rPr lang="hu-HU" sz="2000" noProof="0" dirty="0"/>
              <a:t>„ha [] úgy ítéli meg, hogy az ügy jogi bonyolultsága vagy a tényállás összetettsége ezt megköveteli” főtanácsnok segítségét veszi igénybe, akiket a Törvényszék elnöke az eljárási szabályzat 3. cikkének (3) bekezdése és 31. cikkének (2) bekezdése szerint a bírák közül jelöl ki (</a:t>
            </a:r>
            <a:r>
              <a:rPr lang="hu-HU" sz="2000" noProof="0" dirty="0" err="1"/>
              <a:t>Digipolis</a:t>
            </a:r>
            <a:r>
              <a:rPr lang="hu-HU" sz="2000" noProof="0" dirty="0"/>
              <a:t> ügy).</a:t>
            </a:r>
          </a:p>
          <a:p>
            <a:pPr lvl="1" algn="just"/>
            <a:r>
              <a:rPr lang="hu-HU" sz="2000" dirty="0"/>
              <a:t>visszautalhatja az ügyet a Bíróság elé, amennyiben úgy ítéli meg, hogy: „az ügyben olyan elvi döntés meghozatalára van szükség, amely az uniós jog egységességét és koherenciáját befolyásolhatja,”. </a:t>
            </a:r>
          </a:p>
          <a:p>
            <a:pPr lvl="1" algn="just"/>
            <a:r>
              <a:rPr lang="hu-HU" sz="2000" dirty="0"/>
              <a:t>a Törvényszék ítéleteit a Bíróság felülvizsgálhatja, amennyiben „fennáll a komoly veszélye annak, hogy az uniós jog egységessége vagy koherenciája sérül”. (Az első főtanácsnok szerepe). </a:t>
            </a:r>
            <a:r>
              <a:rPr lang="hu-HU" sz="2000" noProof="0" dirty="0"/>
              <a:t> </a:t>
            </a:r>
          </a:p>
          <a:p>
            <a:pPr algn="just"/>
            <a:endParaRPr lang="hu-HU" noProof="0" dirty="0"/>
          </a:p>
        </p:txBody>
      </p:sp>
    </p:spTree>
    <p:extLst>
      <p:ext uri="{BB962C8B-B14F-4D97-AF65-F5344CB8AC3E}">
        <p14:creationId xmlns:p14="http://schemas.microsoft.com/office/powerpoint/2010/main" val="413270651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1A0717-2C6B-08E1-CE37-65C98D089E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905A1697-EDF6-27A9-D77D-0E34C2743F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u-HU" sz="3200" b="1" dirty="0"/>
              <a:t>5. A főtanácsnoki tisztség a Törvényszéken</a:t>
            </a:r>
            <a:br>
              <a:rPr lang="hu-HU" sz="3200" b="1" dirty="0"/>
            </a:br>
            <a:br>
              <a:rPr lang="hu-HU" sz="3200" b="1" dirty="0"/>
            </a:br>
            <a:br>
              <a:rPr lang="hu-HU" sz="3200" b="1" dirty="0"/>
            </a:br>
            <a:br>
              <a:rPr lang="hu-HU" sz="3200" b="1" dirty="0"/>
            </a:br>
            <a:br>
              <a:rPr lang="hu-HU" sz="3200" b="1" dirty="0"/>
            </a:br>
            <a:endParaRPr lang="hu-HU" sz="3200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6BF279F8-349B-7A2E-7C69-DC504A389F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4293" y="1331259"/>
            <a:ext cx="8946541" cy="4195481"/>
          </a:xfrm>
        </p:spPr>
        <p:txBody>
          <a:bodyPr>
            <a:noAutofit/>
          </a:bodyPr>
          <a:lstStyle/>
          <a:p>
            <a:pPr algn="just"/>
            <a:r>
              <a:rPr lang="hu-HU" sz="2800" noProof="0" dirty="0"/>
              <a:t>Szakmai kritika/kérdések:</a:t>
            </a:r>
          </a:p>
          <a:p>
            <a:pPr lvl="1" algn="just"/>
            <a:r>
              <a:rPr lang="hu-HU" sz="2800" dirty="0"/>
              <a:t>Miért szükséges a főtanácsnoki indítvány, ha olyan ügyeket delegálnak a Törvényszékre: „[…] </a:t>
            </a:r>
            <a:r>
              <a:rPr lang="hu-HU" sz="2800" i="1" dirty="0"/>
              <a:t>amelyek vonatkozásában a Bíróság ítélkezési gyakorlatának olyan szilárd alapja áll rendelkezésre, amely alkalmas arra, hogy iránymutatást nyújtson a Törvényszék részére az előzetes döntéshozatali hatáskörének gyakorlása során</a:t>
            </a:r>
            <a:r>
              <a:rPr lang="hu-HU" sz="2800" dirty="0"/>
              <a:t>.” </a:t>
            </a:r>
          </a:p>
          <a:p>
            <a:pPr lvl="1" algn="just"/>
            <a:r>
              <a:rPr lang="hu-HU" sz="2800" dirty="0"/>
              <a:t>Amennyiben túl sokszor kell felülvizsgálni az ügyeket, akkor a bíróság ügyterhe lehet nem fog csökkeni.</a:t>
            </a:r>
          </a:p>
          <a:p>
            <a:pPr lvl="1" algn="just"/>
            <a:endParaRPr lang="hu-HU" sz="2800" noProof="0" dirty="0"/>
          </a:p>
        </p:txBody>
      </p:sp>
    </p:spTree>
    <p:extLst>
      <p:ext uri="{BB962C8B-B14F-4D97-AF65-F5344CB8AC3E}">
        <p14:creationId xmlns:p14="http://schemas.microsoft.com/office/powerpoint/2010/main" val="281274580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9FC8E3F8-F26E-BB04-862C-D519A3E93D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u-HU" dirty="0"/>
              <a:t>Összefoglaló gondolatok</a:t>
            </a:r>
            <a:endParaRPr lang="en-GB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EF8AC10F-4DAF-B45D-EABA-D4BB282E16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3272" y="1331259"/>
            <a:ext cx="10259697" cy="4195481"/>
          </a:xfrm>
        </p:spPr>
        <p:txBody>
          <a:bodyPr>
            <a:noAutofit/>
          </a:bodyPr>
          <a:lstStyle/>
          <a:p>
            <a:pPr algn="just"/>
            <a:r>
              <a:rPr lang="hu-HU" sz="2600" dirty="0"/>
              <a:t>a főtanácsnoki indítvány (vélt) hiánypótló szerepe;</a:t>
            </a:r>
          </a:p>
          <a:p>
            <a:pPr algn="just"/>
            <a:r>
              <a:rPr lang="hu-HU" sz="2600" dirty="0"/>
              <a:t>főtanácsnokok segít fenntartani a joggyakorlat konzisztenciáját és segíti a fejlesztését annak értékelése – és szükség esetén bírálata –, valamint az akadémia világgal fenntartott párbeszéd révén;</a:t>
            </a:r>
          </a:p>
          <a:p>
            <a:pPr algn="just"/>
            <a:r>
              <a:rPr lang="hu-HU" sz="2600" dirty="0"/>
              <a:t>jelentős befolyással bírnak az ügy kimenetelére;</a:t>
            </a:r>
          </a:p>
          <a:p>
            <a:pPr algn="just"/>
            <a:r>
              <a:rPr lang="hu-HU" sz="2600" dirty="0"/>
              <a:t>a bíróságra a főtanácsnokon keresztül háruló politikai befolyás mértéke elhanyagolható; </a:t>
            </a:r>
          </a:p>
          <a:p>
            <a:pPr algn="just"/>
            <a:r>
              <a:rPr lang="hu-HU" sz="2600" dirty="0"/>
              <a:t>a Törvényszékre ruházott EDH eljárások kapcsán felállított garanciák tekintetében az idő fogja megmutatni, hogy azok elegendőek-e, tekintve az eddig hozott ítéletek alacsony számát. </a:t>
            </a:r>
          </a:p>
          <a:p>
            <a:pPr algn="just"/>
            <a:endParaRPr lang="en-GB" sz="2600" dirty="0"/>
          </a:p>
        </p:txBody>
      </p:sp>
    </p:spTree>
    <p:extLst>
      <p:ext uri="{BB962C8B-B14F-4D97-AF65-F5344CB8AC3E}">
        <p14:creationId xmlns:p14="http://schemas.microsoft.com/office/powerpoint/2010/main" val="121017849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553018-80BD-F2E7-DB8D-75E12D8C55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A390178B-C57D-0676-4B95-33D70FA76B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7611" y="3218778"/>
            <a:ext cx="9404723" cy="1400530"/>
          </a:xfrm>
        </p:spPr>
        <p:txBody>
          <a:bodyPr/>
          <a:lstStyle/>
          <a:p>
            <a:pPr algn="ctr"/>
            <a:r>
              <a:rPr lang="hu-HU" dirty="0"/>
              <a:t>Köszönöm szépen a figyelmet!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827622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u-HU" sz="3200" b="1" dirty="0"/>
              <a:t>1. Történelmi háttér és egyes a tisztséggel kapcsolatos funkcionális kérdések</a:t>
            </a:r>
            <a:br>
              <a:rPr lang="hu-HU" sz="3200" b="1" dirty="0"/>
            </a:br>
            <a:endParaRPr lang="hu-HU" sz="3200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hu-HU" dirty="0"/>
              <a:t>A főtanácsnok intézménye a francia közigazgatási jogból ismert </a:t>
            </a:r>
            <a:r>
              <a:rPr lang="en-GB" i="1" dirty="0"/>
              <a:t>rapporteur public</a:t>
            </a:r>
            <a:r>
              <a:rPr lang="hu-HU" dirty="0"/>
              <a:t> (közszolgálati előadó) – vagy a 2009 előtt használt elnevezéssel </a:t>
            </a:r>
            <a:r>
              <a:rPr lang="en-GB" i="1" dirty="0" err="1"/>
              <a:t>commissaire</a:t>
            </a:r>
            <a:r>
              <a:rPr lang="en-GB" i="1" dirty="0"/>
              <a:t> du </a:t>
            </a:r>
            <a:r>
              <a:rPr lang="en-GB" i="1" dirty="0" err="1"/>
              <a:t>gouvernement</a:t>
            </a:r>
            <a:r>
              <a:rPr lang="en-GB" i="1" dirty="0"/>
              <a:t> </a:t>
            </a:r>
            <a:r>
              <a:rPr lang="hu-HU" dirty="0"/>
              <a:t>– mintájára került bevezetésre (az EUB, mint a </a:t>
            </a:r>
            <a:r>
              <a:rPr lang="hu-HU" dirty="0" err="1"/>
              <a:t>Conseil</a:t>
            </a:r>
            <a:r>
              <a:rPr lang="hu-HU" dirty="0"/>
              <a:t> </a:t>
            </a:r>
            <a:r>
              <a:rPr lang="hu-HU" dirty="0" err="1"/>
              <a:t>d'État</a:t>
            </a:r>
            <a:r>
              <a:rPr lang="hu-HU" dirty="0"/>
              <a:t> tükörképe);</a:t>
            </a:r>
          </a:p>
          <a:p>
            <a:pPr algn="just"/>
            <a:r>
              <a:rPr lang="hu-HU" dirty="0"/>
              <a:t>A döntő tényező – a francia lobbi mellett – az volt, hogy a tárgyalófelek úgy vélték, a főtanácsnoki indítvány pótolja a különvélemény és a párhuzamos indokolás hiányát;</a:t>
            </a:r>
          </a:p>
          <a:p>
            <a:pPr algn="just"/>
            <a:r>
              <a:rPr lang="hu-HU" dirty="0"/>
              <a:t>A két jogi intézmény azonban nem feleltethető meg teljesen egymásnak:</a:t>
            </a:r>
          </a:p>
          <a:p>
            <a:pPr lvl="1" algn="just"/>
            <a:r>
              <a:rPr lang="hu-HU" dirty="0"/>
              <a:t>Joggyakorlat fejlesztése: igen</a:t>
            </a:r>
          </a:p>
          <a:p>
            <a:pPr lvl="1" algn="just"/>
            <a:r>
              <a:rPr lang="hu-HU" dirty="0"/>
              <a:t>A főtanácsnok részvétele az ítélet meghozatalában: nem.</a:t>
            </a:r>
          </a:p>
          <a:p>
            <a:pPr algn="just"/>
            <a:endParaRPr lang="hu-HU" dirty="0"/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0A0645E1-B321-7A4A-8522-96034FADA4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34012" y="5067299"/>
            <a:ext cx="1181100" cy="1181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>
            <a:extLst>
              <a:ext uri="{FF2B5EF4-FFF2-40B4-BE49-F238E27FC236}">
                <a16:creationId xmlns:a16="http://schemas.microsoft.com/office/drawing/2014/main" id="{81970853-ED9C-A72B-F551-B57F3960FA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80370" y="5067299"/>
            <a:ext cx="1181100" cy="1181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694074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u-HU" sz="3200" b="1" dirty="0"/>
              <a:t>1. Történelmi háttér és egyes a tisztséggel kapcsolatos funkcionális kérdések</a:t>
            </a:r>
            <a:br>
              <a:rPr lang="hu-HU" sz="3200" b="1" dirty="0"/>
            </a:br>
            <a:endParaRPr lang="hu-HU" sz="3200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algn="just"/>
            <a:r>
              <a:rPr lang="hu-HU" sz="2400" dirty="0"/>
              <a:t>Az Európai Unió Működéséről Szóló Szerződés (</a:t>
            </a:r>
            <a:r>
              <a:rPr lang="hu-HU" sz="2400" dirty="0" err="1"/>
              <a:t>EUMSz</a:t>
            </a:r>
            <a:r>
              <a:rPr lang="hu-HU" sz="2400" dirty="0"/>
              <a:t>.) 253. cikke szerint a főtanácsnokokat „</a:t>
            </a:r>
            <a:r>
              <a:rPr lang="hu-HU" sz="2400" i="1" dirty="0"/>
              <a:t>[…] olyan személyek közül választják ki, akiknek függetlenségéhez nem férhet kétség, és akik megfelelnek az országukban a legfelsőbb bírói tisztségekbe történő kinevezéshez szükséges feltételeknek, vagy akik elismert szakértelemmel rendelkező jogtudósok […];” </a:t>
            </a:r>
          </a:p>
          <a:p>
            <a:pPr algn="just"/>
            <a:r>
              <a:rPr lang="hu-HU" sz="2400" dirty="0"/>
              <a:t>A főtanácsnokokat a megválasztásuk előtt meghallgatja az </a:t>
            </a:r>
            <a:r>
              <a:rPr lang="hu-HU" sz="2400" dirty="0" err="1"/>
              <a:t>EUMSz</a:t>
            </a:r>
            <a:r>
              <a:rPr lang="hu-HU" sz="2400" dirty="0"/>
              <a:t>. 255. cikke szerinti bizottság;</a:t>
            </a:r>
          </a:p>
          <a:p>
            <a:pPr algn="just"/>
            <a:r>
              <a:rPr lang="hu-HU" sz="2400" dirty="0"/>
              <a:t>1974-ig a főtanácsnokok rangsorban a bírák után következtek, azóta egyenrangúak velük: ugyanazon pulpitusnál ülnek és ugyanazon talár viselik;</a:t>
            </a:r>
          </a:p>
          <a:p>
            <a:pPr algn="just"/>
            <a:r>
              <a:rPr lang="hu-HU" sz="2400" dirty="0"/>
              <a:t>Az </a:t>
            </a:r>
            <a:r>
              <a:rPr lang="hu-HU" sz="2400" i="1" dirty="0"/>
              <a:t>első főtanácsnoki</a:t>
            </a:r>
            <a:r>
              <a:rPr lang="hu-HU" sz="2400" dirty="0"/>
              <a:t> tisztséget szintén 1974-ben hozták létre (megválasztása, feladata) </a:t>
            </a:r>
          </a:p>
          <a:p>
            <a:pPr algn="just"/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42796364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u-HU" sz="3200" b="1" dirty="0"/>
              <a:t>1. Történelmi háttér és egyes a tisztséggel kapcsolatos funkcionális kérdések</a:t>
            </a:r>
            <a:br>
              <a:rPr lang="hu-HU" sz="3200" b="1" dirty="0"/>
            </a:br>
            <a:endParaRPr lang="hu-HU" sz="3200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hu-HU" sz="2400" dirty="0"/>
              <a:t>Általános gyakorlat, hogy nem osztanak a saját országát érintő ügyet a főtanácsnokra, különösképpen egy kötelezettségszegési eljárásban (kivétel: </a:t>
            </a:r>
            <a:r>
              <a:rPr lang="hu-HU" sz="2400" i="1" dirty="0" err="1"/>
              <a:t>Ruiz-Jarabo</a:t>
            </a:r>
            <a:r>
              <a:rPr lang="hu-HU" sz="2400" i="1" dirty="0"/>
              <a:t> </a:t>
            </a:r>
            <a:r>
              <a:rPr lang="hu-HU" sz="2400" i="1" dirty="0" err="1"/>
              <a:t>Colomer</a:t>
            </a:r>
            <a:r>
              <a:rPr lang="hu-HU" sz="2400" i="1" dirty="0"/>
              <a:t> </a:t>
            </a:r>
            <a:r>
              <a:rPr lang="hu-HU" sz="2400" dirty="0"/>
              <a:t>főtanácsnok a Bizottság k. Spanyolország ügyben);</a:t>
            </a:r>
          </a:p>
          <a:p>
            <a:pPr algn="just"/>
            <a:r>
              <a:rPr lang="hu-HU" sz="2400" dirty="0"/>
              <a:t>1990-ig a főtanácsnokok teljes egészében felolvasták az indítványt. – Azóta csak összefoglaló jelleggel a következtetéseket. </a:t>
            </a:r>
          </a:p>
          <a:p>
            <a:pPr algn="just"/>
            <a:r>
              <a:rPr lang="hu-HU" sz="2400" dirty="0"/>
              <a:t>A vélemény szóbeli előterjesztése a bírói pulpitusról a főtanácsnoki indítvány autoritását hangsúlyozza (+ segíti a bírákat).</a:t>
            </a:r>
          </a:p>
          <a:p>
            <a:pPr algn="just"/>
            <a:endParaRPr lang="hu-HU" sz="2400" dirty="0"/>
          </a:p>
        </p:txBody>
      </p:sp>
    </p:spTree>
    <p:extLst>
      <p:ext uri="{BB962C8B-B14F-4D97-AF65-F5344CB8AC3E}">
        <p14:creationId xmlns:p14="http://schemas.microsoft.com/office/powerpoint/2010/main" val="42799136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u-HU" sz="3200" b="1" dirty="0"/>
              <a:t>1. Történelmi háttér és egyes a tisztséggel kapcsolatos funkcionális kérdések</a:t>
            </a:r>
            <a:br>
              <a:rPr lang="hu-HU" sz="3200" b="1" dirty="0"/>
            </a:br>
            <a:endParaRPr lang="hu-HU" sz="3200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hu-HU" sz="2400" dirty="0"/>
              <a:t>A főtanácsnokkal minden olyan eljárási lépés kapcsán konzultálnak, amelyben a Bíróságnak külön döntenie kell (hasonló ügyek egyesítése, a beavatkozók fellépésének engedélyezése, a további beadványok benyújtásának engedélyezése, vagy a szóbeli tárgyalás mellőzése);</a:t>
            </a:r>
          </a:p>
          <a:p>
            <a:pPr algn="just"/>
            <a:r>
              <a:rPr lang="hu-HU" sz="2400" dirty="0"/>
              <a:t>A főtanácsnok indítványának felolvasásával lezárul a szóbeli eljárás, ami azt jelenti, hogy a felek sem írásbeli, sem szóbeli észrevételt nem tehetnek a főtanácsnoki indítvánnyal kapcsolatban.</a:t>
            </a:r>
          </a:p>
          <a:p>
            <a:pPr algn="just"/>
            <a:endParaRPr lang="hu-HU" sz="2400" dirty="0"/>
          </a:p>
        </p:txBody>
      </p:sp>
    </p:spTree>
    <p:extLst>
      <p:ext uri="{BB962C8B-B14F-4D97-AF65-F5344CB8AC3E}">
        <p14:creationId xmlns:p14="http://schemas.microsoft.com/office/powerpoint/2010/main" val="15002877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u-HU" sz="3200" b="1" dirty="0"/>
              <a:t>2. A főtanácsnoki indítványok hozzájárulása a bíróság joggyakorlatához</a:t>
            </a:r>
            <a:br>
              <a:rPr lang="hu-HU" sz="3200" b="1" dirty="0"/>
            </a:br>
            <a:br>
              <a:rPr lang="hu-HU" sz="3200" b="1" dirty="0"/>
            </a:br>
            <a:endParaRPr lang="hu-HU" sz="3200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hu-HU" sz="2400" dirty="0"/>
              <a:t>„</a:t>
            </a:r>
            <a:r>
              <a:rPr lang="hu-HU" sz="2400" i="1" dirty="0"/>
              <a:t>Nagyra értékelendő, hogy egy a felek fölött álló, független és szabad hang, a szükséges körültekintéssel elemezi minden egyes fél érveit, és talán mondhatni elsőfokú ítéletet hoz a vitában</a:t>
            </a:r>
            <a:r>
              <a:rPr lang="hu-HU" sz="2400" dirty="0"/>
              <a:t>.” –Robert </a:t>
            </a:r>
            <a:r>
              <a:rPr lang="hu-HU" sz="2400" dirty="0" err="1"/>
              <a:t>Lecour</a:t>
            </a:r>
            <a:r>
              <a:rPr lang="hu-HU" sz="2400" dirty="0"/>
              <a:t>;</a:t>
            </a:r>
          </a:p>
          <a:p>
            <a:pPr algn="just"/>
            <a:r>
              <a:rPr lang="hu-HU" sz="2400" dirty="0"/>
              <a:t>A főtanácsnokok indítványai részletes elemzést nyújtanak az adott ügyről, így nemcsak a kívülállók, hanem a bírák számára is megkönnyítik a tények jobb megértését. (</a:t>
            </a:r>
            <a:r>
              <a:rPr lang="hu-HU" sz="2400" i="1" dirty="0" err="1"/>
              <a:t>Hjalte</a:t>
            </a:r>
            <a:r>
              <a:rPr lang="hu-HU" sz="2400" i="1" dirty="0"/>
              <a:t> </a:t>
            </a:r>
            <a:r>
              <a:rPr lang="hu-HU" sz="2400" i="1" dirty="0" err="1"/>
              <a:t>Rassmussen</a:t>
            </a:r>
            <a:r>
              <a:rPr lang="hu-HU" sz="2400" i="1" dirty="0"/>
              <a:t>: </a:t>
            </a:r>
            <a:r>
              <a:rPr lang="hu-HU" sz="2400" dirty="0"/>
              <a:t>a korai években a Bíróság ítéletei „groteszk” módon rövidek voltak).</a:t>
            </a:r>
          </a:p>
        </p:txBody>
      </p:sp>
    </p:spTree>
    <p:extLst>
      <p:ext uri="{BB962C8B-B14F-4D97-AF65-F5344CB8AC3E}">
        <p14:creationId xmlns:p14="http://schemas.microsoft.com/office/powerpoint/2010/main" val="30655906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u-HU" sz="3200" b="1" dirty="0"/>
              <a:t>2. A főtanácsnoki indítványok hozzájárulása a bíróság joggyakorlatához</a:t>
            </a:r>
            <a:br>
              <a:rPr lang="hu-HU" sz="3200" b="1" dirty="0"/>
            </a:br>
            <a:br>
              <a:rPr lang="hu-HU" sz="3200" b="1" dirty="0"/>
            </a:br>
            <a:endParaRPr lang="hu-HU" sz="3200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hu-HU" sz="2400" dirty="0"/>
              <a:t>A főtanácsnokok az ügy egyéni értékelése révén alternatív jogi megoldásokat kínálnak az ügyre, ami rávilágít arra, hogy a „fekete dobozból” – azaz a Bíróság titkos tanácskozásából – kikerülő többségi döntés talán nem az egyetlen helyes megoldása az ügynek;</a:t>
            </a:r>
          </a:p>
          <a:p>
            <a:pPr algn="just"/>
            <a:r>
              <a:rPr lang="hu-HU" sz="2400" dirty="0"/>
              <a:t>A főtanácsnokokat jellemzően tisztán jogi megoldások vezérlik, míg a Bíróság néha hajlamos nem jogi szempontokat is figyelembe venni, mivel az EUB autoritása a meggyőző erején alapul (lásd: K-3/21 ítélet)</a:t>
            </a:r>
          </a:p>
        </p:txBody>
      </p:sp>
    </p:spTree>
    <p:extLst>
      <p:ext uri="{BB962C8B-B14F-4D97-AF65-F5344CB8AC3E}">
        <p14:creationId xmlns:p14="http://schemas.microsoft.com/office/powerpoint/2010/main" val="19910173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u-HU" sz="3200" b="1" dirty="0"/>
              <a:t>2. A főtanácsnoki indítványok hozzájárulása a bíróság joggyakorlatához</a:t>
            </a:r>
            <a:br>
              <a:rPr lang="hu-HU" sz="3200" b="1" dirty="0"/>
            </a:br>
            <a:br>
              <a:rPr lang="hu-HU" sz="3200" b="1" dirty="0"/>
            </a:br>
            <a:endParaRPr lang="hu-HU" sz="3200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274320" y="2052918"/>
            <a:ext cx="11395710" cy="4519332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hu-HU" noProof="0" dirty="0"/>
              <a:t>A főtanácsnokok elősegíthetik a joggyakorlat változását, a joggyakorlat elemzése és amennyiben szükséges, annak bírálata révén. Utóbbi révén a képesek az ítélkezési gyakorlatot az általuk megfelelőnek tartott irányba terelni. (Amennyiben a főtanácsnok szakmailag elismert).</a:t>
            </a:r>
          </a:p>
          <a:p>
            <a:pPr algn="just"/>
            <a:r>
              <a:rPr lang="hu-HU" i="1" noProof="0" dirty="0"/>
              <a:t>Giuseppe </a:t>
            </a:r>
            <a:r>
              <a:rPr lang="hu-HU" i="1" noProof="0" dirty="0" err="1"/>
              <a:t>Tesauro</a:t>
            </a:r>
            <a:r>
              <a:rPr lang="hu-HU" i="1" noProof="0" dirty="0"/>
              <a:t> </a:t>
            </a:r>
            <a:r>
              <a:rPr lang="hu-HU" noProof="0" dirty="0"/>
              <a:t>főtanácsnok indítványa a </a:t>
            </a:r>
            <a:r>
              <a:rPr lang="hu-HU" i="1" noProof="0" dirty="0" err="1"/>
              <a:t>Huinermund</a:t>
            </a:r>
            <a:r>
              <a:rPr lang="hu-HU" i="1" noProof="0" dirty="0"/>
              <a:t>-ügyben</a:t>
            </a:r>
            <a:r>
              <a:rPr lang="hu-HU" noProof="0" dirty="0"/>
              <a:t>, amelyet a </a:t>
            </a:r>
            <a:r>
              <a:rPr lang="hu-HU" noProof="0" dirty="0" err="1"/>
              <a:t>Keck</a:t>
            </a:r>
            <a:r>
              <a:rPr lang="hu-HU" noProof="0" dirty="0"/>
              <a:t>-ügyben a teljes ülésén a Bíróság nagyrészt átvett, bár nem hivatkozott rá:</a:t>
            </a:r>
          </a:p>
          <a:p>
            <a:pPr algn="just"/>
            <a:r>
              <a:rPr lang="hu-HU" noProof="0" dirty="0"/>
              <a:t>„</a:t>
            </a:r>
            <a:r>
              <a:rPr lang="hu-HU" i="1" noProof="0" dirty="0"/>
              <a:t>Ma arra szeretném kérni a Bíróságot, hogy változtassa meg álláspontját […] Nem titkolom, hogy az általam ma javasolt értelmezés néhány bizonyosan nem jelentéktelen ítélet felülbírálatát jelenti. </a:t>
            </a:r>
            <a:r>
              <a:rPr lang="hu-HU" i="1" dirty="0"/>
              <a:t>E</a:t>
            </a:r>
            <a:r>
              <a:rPr lang="hu-HU" i="1" noProof="0" dirty="0" err="1"/>
              <a:t>gy</a:t>
            </a:r>
            <a:r>
              <a:rPr lang="hu-HU" i="1" noProof="0" dirty="0"/>
              <a:t> ilyen újragondolás […] visszaállítaná a 28. cikknek a </a:t>
            </a:r>
            <a:r>
              <a:rPr lang="hu-HU" i="1" noProof="0" dirty="0" err="1"/>
              <a:t>Dassonville</a:t>
            </a:r>
            <a:r>
              <a:rPr lang="hu-HU" i="1" noProof="0" dirty="0"/>
              <a:t>-ügyben adott értelmezés szerinti természetes szerepét, és elkerülhetővé tenné azt, amely számomra a szóban forgó cikk helytelen alkalmazásának tűnik</a:t>
            </a:r>
            <a:r>
              <a:rPr lang="hu-HU" noProof="0" dirty="0"/>
              <a:t>.” </a:t>
            </a:r>
          </a:p>
          <a:p>
            <a:pPr algn="just"/>
            <a:r>
              <a:rPr lang="hu-HU" dirty="0"/>
              <a:t>Ugyanakkor, az EUB nem kezeli a főtanácsnokok véleményeit </a:t>
            </a:r>
            <a:r>
              <a:rPr lang="hu-HU" i="1" dirty="0" err="1"/>
              <a:t>sui</a:t>
            </a:r>
            <a:r>
              <a:rPr lang="hu-HU" i="1" dirty="0"/>
              <a:t> generis</a:t>
            </a:r>
            <a:r>
              <a:rPr lang="hu-HU" dirty="0"/>
              <a:t> precedensként, ehelyett kizárólag azért hivatkozik a főtanácsnokok korábbi indítványaira, hogy alátámasszon egy, az EUB ítéletében már megfogalmazott álláspontot vagy ténymegállapítást;</a:t>
            </a:r>
          </a:p>
        </p:txBody>
      </p:sp>
    </p:spTree>
    <p:extLst>
      <p:ext uri="{BB962C8B-B14F-4D97-AF65-F5344CB8AC3E}">
        <p14:creationId xmlns:p14="http://schemas.microsoft.com/office/powerpoint/2010/main" val="35312598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u-HU" sz="3200" b="1" dirty="0"/>
              <a:t>2. A főtanácsnoki indítványok hozzájárulása a bíróság joggyakorlatához</a:t>
            </a:r>
            <a:br>
              <a:rPr lang="hu-HU" sz="3200" b="1" dirty="0"/>
            </a:br>
            <a:br>
              <a:rPr lang="hu-HU" sz="3200" b="1" dirty="0"/>
            </a:br>
            <a:endParaRPr lang="hu-HU" sz="3200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hu-HU" sz="2800" i="1" dirty="0"/>
              <a:t>Ultra </a:t>
            </a:r>
            <a:r>
              <a:rPr lang="hu-HU" sz="2800" i="1" dirty="0" err="1"/>
              <a:t>petita</a:t>
            </a:r>
            <a:r>
              <a:rPr lang="hu-HU" sz="2800" i="1" dirty="0"/>
              <a:t> </a:t>
            </a:r>
            <a:r>
              <a:rPr lang="hu-HU" sz="2800" dirty="0"/>
              <a:t>ítélet: C-304/02, Bizottsága k. Franciaország: </a:t>
            </a:r>
            <a:r>
              <a:rPr lang="hu-HU" sz="2800" i="1" dirty="0" err="1"/>
              <a:t>Leendert</a:t>
            </a:r>
            <a:r>
              <a:rPr lang="hu-HU" sz="2800" i="1" dirty="0"/>
              <a:t> </a:t>
            </a:r>
            <a:r>
              <a:rPr lang="hu-HU" sz="2800" i="1" dirty="0" err="1"/>
              <a:t>Adrie</a:t>
            </a:r>
            <a:r>
              <a:rPr lang="hu-HU" sz="2800" i="1" dirty="0"/>
              <a:t> </a:t>
            </a:r>
            <a:r>
              <a:rPr lang="hu-HU" sz="2800" i="1" dirty="0" err="1"/>
              <a:t>Geelhoed</a:t>
            </a:r>
            <a:r>
              <a:rPr lang="hu-HU" sz="2800" i="1" dirty="0"/>
              <a:t> </a:t>
            </a:r>
            <a:r>
              <a:rPr lang="hu-HU" sz="2800" dirty="0"/>
              <a:t>főtanácsnok javaslata az átalányösszeg és a kényszerítő bírság egyidejű kiszabására;</a:t>
            </a:r>
          </a:p>
          <a:p>
            <a:pPr algn="just"/>
            <a:r>
              <a:rPr lang="hu-HU" sz="2800" dirty="0"/>
              <a:t>A főtanácsnokok egyfajta közvetítőként működnek a Bíróság és az akadémiai világ között. Lásd: „személyi jogállás hordozhatóságának” elve a </a:t>
            </a:r>
            <a:r>
              <a:rPr lang="hu-HU" sz="2800" dirty="0" err="1"/>
              <a:t>Coman</a:t>
            </a:r>
            <a:r>
              <a:rPr lang="hu-HU" sz="2800" dirty="0"/>
              <a:t>-ügyben (</a:t>
            </a:r>
            <a:r>
              <a:rPr lang="hu-HU" sz="2800" i="1" dirty="0"/>
              <a:t>Melchior </a:t>
            </a:r>
            <a:r>
              <a:rPr lang="hu-HU" sz="2800" i="1" dirty="0" err="1"/>
              <a:t>Wathelet</a:t>
            </a:r>
            <a:r>
              <a:rPr lang="hu-HU" sz="2800" i="1" dirty="0"/>
              <a:t> </a:t>
            </a:r>
            <a:r>
              <a:rPr lang="hu-HU" sz="2800" dirty="0"/>
              <a:t>főtanácsnok).</a:t>
            </a:r>
          </a:p>
          <a:p>
            <a:pPr algn="just"/>
            <a:endParaRPr lang="hu-HU" sz="2800" dirty="0"/>
          </a:p>
        </p:txBody>
      </p:sp>
    </p:spTree>
    <p:extLst>
      <p:ext uri="{BB962C8B-B14F-4D97-AF65-F5344CB8AC3E}">
        <p14:creationId xmlns:p14="http://schemas.microsoft.com/office/powerpoint/2010/main" val="122837362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183</TotalTime>
  <Words>1775</Words>
  <Application>Microsoft Office PowerPoint</Application>
  <PresentationFormat>Szélesvásznú</PresentationFormat>
  <Paragraphs>101</Paragraphs>
  <Slides>19</Slides>
  <Notes>16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4</vt:i4>
      </vt:variant>
      <vt:variant>
        <vt:lpstr>Téma</vt:lpstr>
      </vt:variant>
      <vt:variant>
        <vt:i4>1</vt:i4>
      </vt:variant>
      <vt:variant>
        <vt:lpstr>Diacímek</vt:lpstr>
      </vt:variant>
      <vt:variant>
        <vt:i4>19</vt:i4>
      </vt:variant>
    </vt:vector>
  </HeadingPairs>
  <TitlesOfParts>
    <vt:vector size="24" baseType="lpstr">
      <vt:lpstr>Arial</vt:lpstr>
      <vt:lpstr>Calibri</vt:lpstr>
      <vt:lpstr>Century Gothic</vt:lpstr>
      <vt:lpstr>Wingdings 3</vt:lpstr>
      <vt:lpstr>Ion</vt:lpstr>
      <vt:lpstr>A főtanácsnok szerepe az EUB joggyakorlat konzisztenciájának megőrzésében és fejlesztésében </vt:lpstr>
      <vt:lpstr>1. Történelmi háttér és egyes a tisztséggel kapcsolatos funkcionális kérdések </vt:lpstr>
      <vt:lpstr>1. Történelmi háttér és egyes a tisztséggel kapcsolatos funkcionális kérdések </vt:lpstr>
      <vt:lpstr>1. Történelmi háttér és egyes a tisztséggel kapcsolatos funkcionális kérdések </vt:lpstr>
      <vt:lpstr>1. Történelmi háttér és egyes a tisztséggel kapcsolatos funkcionális kérdések </vt:lpstr>
      <vt:lpstr>2. A főtanácsnoki indítványok hozzájárulása a bíróság joggyakorlatához  </vt:lpstr>
      <vt:lpstr>2. A főtanácsnoki indítványok hozzájárulása a bíróság joggyakorlatához  </vt:lpstr>
      <vt:lpstr>2. A főtanácsnoki indítványok hozzájárulása a bíróság joggyakorlatához  </vt:lpstr>
      <vt:lpstr>2. A főtanácsnoki indítványok hozzájárulása a bíróság joggyakorlatához  </vt:lpstr>
      <vt:lpstr>3. A főtanácsnoki indítványok hatása az ügyek kimenetelére   </vt:lpstr>
      <vt:lpstr>3. A főtanácsnoki indítványok hatása az ügyek kimenetelére   </vt:lpstr>
      <vt:lpstr>4. A főtanácsnoki tisztségben rejlő egyes jellemzők és a bírói függetlenség kérdése     </vt:lpstr>
      <vt:lpstr>4. A főtanácsnoki tisztségben rejlő egyes jellemzők és a bírói függetlenség kérdése     </vt:lpstr>
      <vt:lpstr>5. A főtanácsnoki tisztség a Törvényszéken     </vt:lpstr>
      <vt:lpstr>5. A főtanácsnoki tisztség a Törvényszéken     </vt:lpstr>
      <vt:lpstr>5. A főtanácsnoki tisztség a Törvényszéken     </vt:lpstr>
      <vt:lpstr>5. A főtanácsnoki tisztség a Törvényszéken     </vt:lpstr>
      <vt:lpstr>Összefoglaló gondolatok</vt:lpstr>
      <vt:lpstr>Köszönöm szépen a figyelmet!</vt:lpstr>
    </vt:vector>
  </TitlesOfParts>
  <Company>Egységes InfraStruktúra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 főtanácsnok szerepe az EUB joggyakorlat konzisztenciájának megőrzésében és fejlesztésében </dc:title>
  <dc:creator>Marinkás György dr.</dc:creator>
  <cp:lastModifiedBy>Marinkás György</cp:lastModifiedBy>
  <cp:revision>15</cp:revision>
  <dcterms:created xsi:type="dcterms:W3CDTF">2026-04-21T08:21:16Z</dcterms:created>
  <dcterms:modified xsi:type="dcterms:W3CDTF">2026-04-23T08:52:47Z</dcterms:modified>
</cp:coreProperties>
</file>