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1"/>
  </p:notesMasterIdLst>
  <p:handoutMasterIdLst>
    <p:handoutMasterId r:id="rId12"/>
  </p:handoutMasterIdLst>
  <p:sldIdLst>
    <p:sldId id="272" r:id="rId2"/>
    <p:sldId id="298" r:id="rId3"/>
    <p:sldId id="273" r:id="rId4"/>
    <p:sldId id="274" r:id="rId5"/>
    <p:sldId id="294" r:id="rId6"/>
    <p:sldId id="295" r:id="rId7"/>
    <p:sldId id="297" r:id="rId8"/>
    <p:sldId id="282" r:id="rId9"/>
    <p:sldId id="289" r:id="rId10"/>
  </p:sldIdLst>
  <p:sldSz cx="12192000" cy="6858000"/>
  <p:notesSz cx="6858000" cy="9144000"/>
  <p:defaultTextStyle>
    <a:defPPr rtl="0">
      <a:defRPr lang="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799B23B-EC83-4686-B30A-512413B5E67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07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 dirty="0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AA7E13-F744-48F3-8E1F-88A4FD9A4C94}" type="datetime1">
              <a:rPr lang="hu-HU" smtClean="0"/>
              <a:pPr/>
              <a:t>2026. 04. 23.</a:t>
            </a:fld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DF6323-8DBC-417A-A2AF-34621DA8EF0D}" type="slidenum">
              <a:rPr lang="hu-HU" smtClean="0"/>
              <a:pPr/>
              <a:t>‹N°›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858804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hu-HU" noProof="0" dirty="0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6E8F4-30BC-4E85-8D7E-E642037E1945}" type="datetime1">
              <a:rPr lang="hu-HU" smtClean="0"/>
              <a:pPr/>
              <a:t>2026. 04. 23.</a:t>
            </a:fld>
            <a:endParaRPr lang="hu-HU" dirty="0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hu-HU" noProof="0" dirty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hu-HU" noProof="0" dirty="0"/>
              <a:t>Mintaszöveg szerkesztése</a:t>
            </a:r>
          </a:p>
          <a:p>
            <a:pPr lvl="1" rtl="0"/>
            <a:r>
              <a:rPr lang="hu-HU" noProof="0" dirty="0"/>
              <a:t>Második szint</a:t>
            </a:r>
          </a:p>
          <a:p>
            <a:pPr lvl="2" rtl="0"/>
            <a:r>
              <a:rPr lang="hu-HU" noProof="0" dirty="0"/>
              <a:t>Harmadik szint</a:t>
            </a:r>
          </a:p>
          <a:p>
            <a:pPr lvl="3" rtl="0"/>
            <a:r>
              <a:rPr lang="hu-HU" noProof="0" dirty="0"/>
              <a:t>Negyedik szint</a:t>
            </a:r>
          </a:p>
          <a:p>
            <a:pPr lvl="4" rtl="0"/>
            <a:r>
              <a:rPr lang="hu-HU" noProof="0" dirty="0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93B0CF2-7F87-4E02-A248-870047730F99}" type="slidenum">
              <a:rPr lang="hu-HU" noProof="0" smtClean="0"/>
              <a:pPr rtl="0"/>
              <a:t>‹N°›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3614981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93B0CF2-7F87-4E02-A248-870047730F99}" type="slidenum">
              <a:rPr lang="hu-HU" smtClean="0"/>
              <a:pPr rtl="0"/>
              <a:t>1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95133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0BA7E4-D363-6274-B636-C5391EA21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BA9943A6-2DE7-75E5-D76A-8C36569C5A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8493D84D-CA3B-FAEA-35CC-F3EC8C3849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73B93B95-B8FB-98A1-59E5-8AAE358A64C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hu-HU" smtClean="0"/>
              <a:pPr rtl="0"/>
              <a:t>2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25928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hu-HU" smtClean="0"/>
              <a:pPr rtl="0"/>
              <a:t>3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485956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hu-HU" smtClean="0"/>
              <a:pPr rtl="0"/>
              <a:t>4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557928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E91EAA-D04B-480C-F2E7-F4EEA3566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8EA1C4BF-0690-49EB-580D-F39AA55B56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24DFD54C-8C53-AD4D-6CAD-75FF005511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FD774DFD-1BA2-D192-3B96-A92DEA5681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hu-HU" smtClean="0"/>
              <a:pPr rtl="0"/>
              <a:t>5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9821575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B11AD6-511A-8F04-D846-29EBC9834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533E28CE-FBEB-C614-3822-36DE2ECF73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3DDF2754-ACCA-272A-F650-BE8DDF1C36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0B3C8C40-CF4D-EA7B-AD71-A03455007A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hu-HU" smtClean="0"/>
              <a:pPr rtl="0"/>
              <a:t>6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327731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875F0A-DDA8-41AE-93AE-49B480519C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C992066B-075F-A50D-5C6B-4A96FCB3C7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D0690B6B-719D-829D-BD20-2790D5C960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07739938-2A1D-5F46-1F09-7195E60D82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hu-HU" smtClean="0"/>
              <a:pPr rtl="0"/>
              <a:t>7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953077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hu-HU" smtClean="0"/>
              <a:pPr rtl="0"/>
              <a:t>8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625179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Csoport 9"/>
          <p:cNvGrpSpPr/>
          <p:nvPr/>
        </p:nvGrpSpPr>
        <p:grpSpPr>
          <a:xfrm>
            <a:off x="0" y="6208894"/>
            <a:ext cx="12192000" cy="649106"/>
            <a:chOff x="0" y="6208894"/>
            <a:chExt cx="12192000" cy="649106"/>
          </a:xfrm>
        </p:grpSpPr>
        <p:sp>
          <p:nvSpPr>
            <p:cNvPr id="2" name="Téglalap 1"/>
            <p:cNvSpPr/>
            <p:nvPr/>
          </p:nvSpPr>
          <p:spPr>
            <a:xfrm>
              <a:off x="3048" y="6220178"/>
              <a:ext cx="12188952" cy="637822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0"/>
              <a:endParaRPr lang="hu-HU" noProof="0" dirty="0"/>
            </a:p>
          </p:txBody>
        </p:sp>
        <p:cxnSp>
          <p:nvCxnSpPr>
            <p:cNvPr id="7" name="Egyenes összekötő 6"/>
            <p:cNvCxnSpPr/>
            <p:nvPr/>
          </p:nvCxnSpPr>
          <p:spPr>
            <a:xfrm>
              <a:off x="0" y="6208894"/>
              <a:ext cx="12192000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Egyenes összekötő 4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gyenes összekötő 10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ím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hu-HU" noProof="0"/>
              <a:t>Mintacím szerkesztése</a:t>
            </a:r>
            <a:endParaRPr kumimoji="0" lang="hu-HU" noProof="0" dirty="0"/>
          </a:p>
        </p:txBody>
      </p:sp>
      <p:sp>
        <p:nvSpPr>
          <p:cNvPr id="17" name="Alcím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 rtlCol="0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 rtl="0"/>
            <a:r>
              <a:rPr lang="hu-HU" noProof="0"/>
              <a:t>Alcím mintájának szerkesztése</a:t>
            </a:r>
            <a:endParaRPr kumimoji="0" lang="hu-HU" noProof="0" dirty="0"/>
          </a:p>
        </p:txBody>
      </p:sp>
      <p:sp>
        <p:nvSpPr>
          <p:cNvPr id="30" name="Dátum helye 2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61BF052-0DD9-42B1-A21A-89E154C58BD9}" type="datetime1">
              <a:rPr lang="hu-HU" noProof="0" smtClean="0"/>
              <a:pPr rtl="0"/>
              <a:t>2026. 04. 23.</a:t>
            </a:fld>
            <a:endParaRPr lang="hu-HU" noProof="0" dirty="0"/>
          </a:p>
        </p:txBody>
      </p:sp>
      <p:sp>
        <p:nvSpPr>
          <p:cNvPr id="19" name="Élőláb helye 1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27" name="Dia számának helye 2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hu-HU" noProof="0" smtClean="0"/>
              <a:pPr rtl="0"/>
              <a:t>‹N°›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298082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kumimoji="0" lang="hu-HU" noProof="0" dirty="0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 eaLnBrk="1" latinLnBrk="0" hangingPunct="1"/>
            <a:r>
              <a:rPr lang="hu-HU" noProof="0"/>
              <a:t>Mintaszöveg szerkesztése</a:t>
            </a:r>
          </a:p>
          <a:p>
            <a:pPr lvl="1" rtl="0" eaLnBrk="1" latinLnBrk="0" hangingPunct="1"/>
            <a:r>
              <a:rPr lang="hu-HU" noProof="0"/>
              <a:t>Második szint</a:t>
            </a:r>
          </a:p>
          <a:p>
            <a:pPr lvl="2" rtl="0" eaLnBrk="1" latinLnBrk="0" hangingPunct="1"/>
            <a:r>
              <a:rPr lang="hu-HU" noProof="0"/>
              <a:t>Harmadik szint</a:t>
            </a:r>
          </a:p>
          <a:p>
            <a:pPr lvl="3" rtl="0" eaLnBrk="1" latinLnBrk="0" hangingPunct="1"/>
            <a:r>
              <a:rPr lang="hu-HU" noProof="0"/>
              <a:t>Negyedik szint</a:t>
            </a:r>
          </a:p>
          <a:p>
            <a:pPr lvl="4" rtl="0" eaLnBrk="1" latinLnBrk="0" hangingPunct="1"/>
            <a:r>
              <a:rPr lang="hu-HU" noProof="0"/>
              <a:t>Ötödik szint</a:t>
            </a:r>
            <a:endParaRPr kumimoji="0" lang="hu-HU" noProof="0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74ECDDD-1892-42DF-AABB-35419BB56689}" type="datetime1">
              <a:rPr lang="hu-HU" noProof="0" smtClean="0"/>
              <a:pPr rtl="0"/>
              <a:t>2026. 04. 23.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hu-HU" noProof="0" smtClean="0"/>
              <a:pPr rtl="0"/>
              <a:t>‹N°›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87777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 rtlCol="0"/>
          <a:lstStyle/>
          <a:p>
            <a:pPr rtl="0"/>
            <a:r>
              <a:rPr lang="hu-HU" noProof="0"/>
              <a:t>Mintacím szerkesztése</a:t>
            </a:r>
            <a:endParaRPr kumimoji="0" lang="hu-HU" noProof="0" dirty="0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 rtlCol="0"/>
          <a:lstStyle/>
          <a:p>
            <a:pPr lvl="0" rtl="0" eaLnBrk="1" latinLnBrk="0" hangingPunct="1"/>
            <a:r>
              <a:rPr lang="hu-HU" noProof="0"/>
              <a:t>Mintaszöveg szerkesztése</a:t>
            </a:r>
          </a:p>
          <a:p>
            <a:pPr lvl="1" rtl="0" eaLnBrk="1" latinLnBrk="0" hangingPunct="1"/>
            <a:r>
              <a:rPr lang="hu-HU" noProof="0"/>
              <a:t>Második szint</a:t>
            </a:r>
          </a:p>
          <a:p>
            <a:pPr lvl="2" rtl="0" eaLnBrk="1" latinLnBrk="0" hangingPunct="1"/>
            <a:r>
              <a:rPr lang="hu-HU" noProof="0"/>
              <a:t>Harmadik szint</a:t>
            </a:r>
          </a:p>
          <a:p>
            <a:pPr lvl="3" rtl="0" eaLnBrk="1" latinLnBrk="0" hangingPunct="1"/>
            <a:r>
              <a:rPr lang="hu-HU" noProof="0"/>
              <a:t>Negyedik szint</a:t>
            </a:r>
          </a:p>
          <a:p>
            <a:pPr lvl="4" rtl="0" eaLnBrk="1" latinLnBrk="0" hangingPunct="1"/>
            <a:r>
              <a:rPr lang="hu-HU" noProof="0"/>
              <a:t>Ötödik szint</a:t>
            </a:r>
            <a:endParaRPr kumimoji="0" lang="hu-HU" noProof="0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97462D6-7306-4FED-9BFB-7585D5BBEC53}" type="datetime1">
              <a:rPr lang="hu-HU" noProof="0" smtClean="0"/>
              <a:pPr rtl="0"/>
              <a:t>2026. 04. 23.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hu-HU" noProof="0" smtClean="0"/>
              <a:pPr rtl="0"/>
              <a:t>‹N°›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336975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kumimoji="0" lang="hu-HU" noProof="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 eaLnBrk="1" latinLnBrk="0" hangingPunct="1"/>
            <a:r>
              <a:rPr lang="hu-HU" noProof="0"/>
              <a:t>Mintaszöveg szerkesztése</a:t>
            </a:r>
          </a:p>
          <a:p>
            <a:pPr lvl="1" rtl="0" eaLnBrk="1" latinLnBrk="0" hangingPunct="1"/>
            <a:r>
              <a:rPr lang="hu-HU" noProof="0"/>
              <a:t>Második szint</a:t>
            </a:r>
          </a:p>
          <a:p>
            <a:pPr lvl="2" rtl="0" eaLnBrk="1" latinLnBrk="0" hangingPunct="1"/>
            <a:r>
              <a:rPr lang="hu-HU" noProof="0"/>
              <a:t>Harmadik szint</a:t>
            </a:r>
          </a:p>
          <a:p>
            <a:pPr lvl="3" rtl="0" eaLnBrk="1" latinLnBrk="0" hangingPunct="1"/>
            <a:r>
              <a:rPr lang="hu-HU" noProof="0"/>
              <a:t>Negyedik szint</a:t>
            </a:r>
          </a:p>
          <a:p>
            <a:pPr lvl="4" rtl="0" eaLnBrk="1" latinLnBrk="0" hangingPunct="1"/>
            <a:r>
              <a:rPr lang="hu-HU" noProof="0"/>
              <a:t>Ötödik szint</a:t>
            </a:r>
            <a:endParaRPr kumimoji="0" lang="hu-HU" noProof="0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F3800AB-AD94-4981-B6C8-E7A46BF7A6CC}" type="datetime1">
              <a:rPr lang="hu-HU" noProof="0" smtClean="0"/>
              <a:pPr rtl="0"/>
              <a:t>2026. 04. 23.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hu-HU" noProof="0" smtClean="0"/>
              <a:pPr rtl="0"/>
              <a:t>‹N°›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148168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rtlCol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hu-HU" noProof="0"/>
              <a:t>Mintacím szerkesztése</a:t>
            </a:r>
            <a:endParaRPr kumimoji="0" lang="hu-HU" noProof="0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rtlCol="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rtl="0" eaLnBrk="1" latinLnBrk="0" hangingPunct="1"/>
            <a:r>
              <a:rPr lang="hu-HU" noProof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20F8172-BA31-4685-947C-8CC999122209}" type="datetime1">
              <a:rPr lang="hu-HU" noProof="0" smtClean="0"/>
              <a:pPr rtl="0"/>
              <a:t>2026. 04. 23.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hu-HU" noProof="0" smtClean="0"/>
              <a:pPr rtl="0"/>
              <a:t>‹N°›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35319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ét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kumimoji="0" lang="hu-HU" noProof="0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hu-HU" noProof="0"/>
              <a:t>Mintaszöveg szerkesztése</a:t>
            </a:r>
          </a:p>
          <a:p>
            <a:pPr lvl="1" rtl="0" eaLnBrk="1" latinLnBrk="0" hangingPunct="1"/>
            <a:r>
              <a:rPr lang="hu-HU" noProof="0"/>
              <a:t>Második szint</a:t>
            </a:r>
          </a:p>
          <a:p>
            <a:pPr lvl="2" rtl="0" eaLnBrk="1" latinLnBrk="0" hangingPunct="1"/>
            <a:r>
              <a:rPr lang="hu-HU" noProof="0"/>
              <a:t>Harmadik szint</a:t>
            </a:r>
          </a:p>
          <a:p>
            <a:pPr lvl="3" rtl="0" eaLnBrk="1" latinLnBrk="0" hangingPunct="1"/>
            <a:r>
              <a:rPr lang="hu-HU" noProof="0"/>
              <a:t>Negyedik szint</a:t>
            </a:r>
          </a:p>
          <a:p>
            <a:pPr lvl="4" rtl="0" eaLnBrk="1" latinLnBrk="0" hangingPunct="1"/>
            <a:r>
              <a:rPr lang="hu-HU" noProof="0"/>
              <a:t>Ötödik szint</a:t>
            </a:r>
            <a:endParaRPr kumimoji="0" lang="hu-HU" noProof="0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hu-HU" noProof="0"/>
              <a:t>Mintaszöveg szerkesztése</a:t>
            </a:r>
          </a:p>
          <a:p>
            <a:pPr lvl="1" rtl="0" eaLnBrk="1" latinLnBrk="0" hangingPunct="1"/>
            <a:r>
              <a:rPr lang="hu-HU" noProof="0"/>
              <a:t>Második szint</a:t>
            </a:r>
          </a:p>
          <a:p>
            <a:pPr lvl="2" rtl="0" eaLnBrk="1" latinLnBrk="0" hangingPunct="1"/>
            <a:r>
              <a:rPr lang="hu-HU" noProof="0"/>
              <a:t>Harmadik szint</a:t>
            </a:r>
          </a:p>
          <a:p>
            <a:pPr lvl="3" rtl="0" eaLnBrk="1" latinLnBrk="0" hangingPunct="1"/>
            <a:r>
              <a:rPr lang="hu-HU" noProof="0"/>
              <a:t>Negyedik szint</a:t>
            </a:r>
          </a:p>
          <a:p>
            <a:pPr lvl="4" rtl="0" eaLnBrk="1" latinLnBrk="0" hangingPunct="1"/>
            <a:r>
              <a:rPr lang="hu-HU" noProof="0"/>
              <a:t>Ötödik szint</a:t>
            </a:r>
            <a:endParaRPr kumimoji="0" lang="hu-HU" noProof="0" dirty="0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AC18409-D530-4447-A91C-A22F62357714}" type="datetime1">
              <a:rPr lang="hu-HU" noProof="0" smtClean="0"/>
              <a:pPr rtl="0"/>
              <a:t>2026. 04. 23.</a:t>
            </a:fld>
            <a:endParaRPr lang="hu-HU" noProof="0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hu-HU" noProof="0" smtClean="0"/>
              <a:pPr rtl="0"/>
              <a:t>‹N°›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10901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rtlCol="0" anchor="b"/>
          <a:lstStyle>
            <a:lvl1pPr>
              <a:defRPr/>
            </a:lvl1pPr>
          </a:lstStyle>
          <a:p>
            <a:pPr rtl="0"/>
            <a:r>
              <a:rPr lang="hu-HU" noProof="0"/>
              <a:t>Mintacím szerkesztése</a:t>
            </a:r>
            <a:endParaRPr kumimoji="0" lang="hu-HU" noProof="0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rtlCol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hu-HU" noProof="0"/>
              <a:t>Mintaszöveg szerkesztése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hu-HU" noProof="0"/>
              <a:t>Mintaszöveg szerkesztése</a:t>
            </a:r>
          </a:p>
          <a:p>
            <a:pPr lvl="1" rtl="0" eaLnBrk="1" latinLnBrk="0" hangingPunct="1"/>
            <a:r>
              <a:rPr lang="hu-HU" noProof="0"/>
              <a:t>Második szint</a:t>
            </a:r>
          </a:p>
          <a:p>
            <a:pPr lvl="2" rtl="0" eaLnBrk="1" latinLnBrk="0" hangingPunct="1"/>
            <a:r>
              <a:rPr lang="hu-HU" noProof="0"/>
              <a:t>Harmadik szint</a:t>
            </a:r>
          </a:p>
          <a:p>
            <a:pPr lvl="3" rtl="0" eaLnBrk="1" latinLnBrk="0" hangingPunct="1"/>
            <a:r>
              <a:rPr lang="hu-HU" noProof="0"/>
              <a:t>Negyedik szint</a:t>
            </a:r>
          </a:p>
          <a:p>
            <a:pPr lvl="4" rtl="0" eaLnBrk="1" latinLnBrk="0" hangingPunct="1"/>
            <a:r>
              <a:rPr lang="hu-HU" noProof="0"/>
              <a:t>Ötödik szint</a:t>
            </a:r>
            <a:endParaRPr kumimoji="0" lang="hu-HU" noProof="0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rtlCol="0" anchor="ctr"/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hu-HU" noProof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hu-HU" noProof="0"/>
              <a:t>Mintaszöveg szerkesztése</a:t>
            </a:r>
          </a:p>
          <a:p>
            <a:pPr lvl="1" rtl="0" eaLnBrk="1" latinLnBrk="0" hangingPunct="1"/>
            <a:r>
              <a:rPr lang="hu-HU" noProof="0"/>
              <a:t>Második szint</a:t>
            </a:r>
          </a:p>
          <a:p>
            <a:pPr lvl="2" rtl="0" eaLnBrk="1" latinLnBrk="0" hangingPunct="1"/>
            <a:r>
              <a:rPr lang="hu-HU" noProof="0"/>
              <a:t>Harmadik szint</a:t>
            </a:r>
          </a:p>
          <a:p>
            <a:pPr lvl="3" rtl="0" eaLnBrk="1" latinLnBrk="0" hangingPunct="1"/>
            <a:r>
              <a:rPr lang="hu-HU" noProof="0"/>
              <a:t>Negyedik szint</a:t>
            </a:r>
          </a:p>
          <a:p>
            <a:pPr lvl="4" rtl="0" eaLnBrk="1" latinLnBrk="0" hangingPunct="1"/>
            <a:r>
              <a:rPr lang="hu-HU" noProof="0"/>
              <a:t>Ötödik szint</a:t>
            </a:r>
            <a:endParaRPr kumimoji="0" lang="hu-HU" noProof="0" dirty="0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26D9D93-F0BB-411C-8B59-FA33DCDB907D}" type="datetime1">
              <a:rPr lang="hu-HU" noProof="0" smtClean="0"/>
              <a:pPr rtl="0"/>
              <a:t>2026. 04. 23.</a:t>
            </a:fld>
            <a:endParaRPr lang="hu-HU" noProof="0" dirty="0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hu-HU" noProof="0" smtClean="0"/>
              <a:pPr rtl="0"/>
              <a:t>‹N°›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125018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hu-HU" noProof="0"/>
              <a:t>Mintacím szerkesztése</a:t>
            </a:r>
            <a:endParaRPr kumimoji="0" lang="hu-HU" noProof="0" dirty="0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A24A5D6-9F44-446F-AF98-5416558E444C}" type="datetime1">
              <a:rPr lang="hu-HU" noProof="0" smtClean="0"/>
              <a:pPr rtl="0"/>
              <a:t>2026. 04. 23.</a:t>
            </a:fld>
            <a:endParaRPr lang="hu-HU" noProof="0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hu-HU" noProof="0" smtClean="0"/>
              <a:pPr rtl="0"/>
              <a:t>‹N°›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307181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1DA58BA-55DF-42B7-B713-0BD0DEDEB78C}" type="datetime1">
              <a:rPr lang="hu-HU" noProof="0" smtClean="0"/>
              <a:pPr rtl="0"/>
              <a:t>2026. 04. 23.</a:t>
            </a:fld>
            <a:endParaRPr lang="hu-HU" noProof="0" dirty="0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hu-HU" noProof="0" smtClean="0"/>
              <a:pPr rtl="0"/>
              <a:t>‹N°›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25288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rtlCol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hu-HU" noProof="0"/>
              <a:t>Mintacím szerkesztése</a:t>
            </a:r>
            <a:endParaRPr kumimoji="0" lang="hu-HU" noProof="0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 rtlCol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hu-HU" noProof="0"/>
              <a:t>Mintaszöveg szerkesztése</a:t>
            </a:r>
          </a:p>
          <a:p>
            <a:pPr lvl="1" rtl="0" eaLnBrk="1" latinLnBrk="0" hangingPunct="1"/>
            <a:r>
              <a:rPr lang="hu-HU" noProof="0"/>
              <a:t>Második szint</a:t>
            </a:r>
          </a:p>
          <a:p>
            <a:pPr lvl="2" rtl="0" eaLnBrk="1" latinLnBrk="0" hangingPunct="1"/>
            <a:r>
              <a:rPr lang="hu-HU" noProof="0"/>
              <a:t>Harmadik szint</a:t>
            </a:r>
          </a:p>
          <a:p>
            <a:pPr lvl="3" rtl="0" eaLnBrk="1" latinLnBrk="0" hangingPunct="1"/>
            <a:r>
              <a:rPr lang="hu-HU" noProof="0"/>
              <a:t>Negyedik szint</a:t>
            </a:r>
          </a:p>
          <a:p>
            <a:pPr lvl="4" rtl="0" eaLnBrk="1" latinLnBrk="0" hangingPunct="1"/>
            <a:r>
              <a:rPr lang="hu-HU" noProof="0"/>
              <a:t>Ötödik szint</a:t>
            </a:r>
            <a:endParaRPr kumimoji="0" lang="hu-HU" noProof="0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 rtlCol="0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rtl="0" eaLnBrk="1" latinLnBrk="0" hangingPunct="1"/>
            <a:r>
              <a:rPr lang="hu-HU" noProof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C59659-CE52-4359-B3DE-CAAA6C1CB1EA}" type="datetime1">
              <a:rPr lang="hu-HU" noProof="0" smtClean="0"/>
              <a:pPr rtl="0"/>
              <a:t>2026. 04. 23.</a:t>
            </a:fld>
            <a:endParaRPr lang="hu-HU" noProof="0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hu-HU" noProof="0" smtClean="0"/>
              <a:pPr rtl="0"/>
              <a:t>‹N°›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199192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gy oldalon levágott és lekerekített sarkú téglalap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hu-HU" sz="1800" noProof="0" dirty="0"/>
          </a:p>
        </p:txBody>
      </p:sp>
      <p:sp>
        <p:nvSpPr>
          <p:cNvPr id="12" name="Derékszögű háromszög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hu-HU" sz="1800" noProof="0" dirty="0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rtlCol="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rtl="0"/>
            <a:r>
              <a:rPr lang="hu-HU" noProof="0"/>
              <a:t>Mintacím szerkesztése</a:t>
            </a:r>
            <a:endParaRPr kumimoji="0" lang="hu-HU" noProof="0" dirty="0"/>
          </a:p>
        </p:txBody>
      </p:sp>
      <p:sp>
        <p:nvSpPr>
          <p:cNvPr id="3" name="Kép helyőrzője 2" descr="Üres helyőrző kép hozzáadásához. Kattintson a helyőrzőre, és jelölje ki a hozzáadni kívánt képet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 rtlCol="0"/>
          <a:lstStyle>
            <a:lvl1pPr marL="0" indent="0">
              <a:buNone/>
              <a:defRPr sz="3200"/>
            </a:lvl1pPr>
          </a:lstStyle>
          <a:p>
            <a:pPr rtl="0"/>
            <a:r>
              <a:rPr lang="hu-HU" noProof="0"/>
              <a:t>Kép beszúrásához kattintson az ikonra</a:t>
            </a:r>
            <a:endParaRPr kumimoji="0" lang="hu-HU" noProof="0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rtlCol="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rtl="0" eaLnBrk="1" latinLnBrk="0" hangingPunct="1"/>
            <a:r>
              <a:rPr lang="hu-HU" noProof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4C62BB4-C044-4222-A54A-067FAC7DCB39}" type="datetime1">
              <a:rPr lang="hu-HU" noProof="0" smtClean="0"/>
              <a:pPr rtl="0"/>
              <a:t>2026. 04. 23.</a:t>
            </a:fld>
            <a:endParaRPr lang="hu-HU" noProof="0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 rtlCol="0"/>
          <a:lstStyle/>
          <a:p>
            <a:pPr rtl="0"/>
            <a:fld id="{401CF334-2D5C-4859-84A6-CA7E6E43FAEB}" type="slidenum">
              <a:rPr lang="hu-HU" noProof="0" smtClean="0"/>
              <a:pPr rtl="0"/>
              <a:t>‹N°›</a:t>
            </a:fld>
            <a:endParaRPr lang="hu-HU" noProof="0" dirty="0"/>
          </a:p>
        </p:txBody>
      </p:sp>
      <p:sp>
        <p:nvSpPr>
          <p:cNvPr id="10" name="Szabadkézi sokszög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hu-HU" sz="18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Szabadkézi sokszög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hu-HU" sz="18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62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Csoport 24"/>
          <p:cNvGrpSpPr/>
          <p:nvPr/>
        </p:nvGrpSpPr>
        <p:grpSpPr>
          <a:xfrm>
            <a:off x="-29028" y="-7144"/>
            <a:ext cx="12240731" cy="6879658"/>
            <a:chOff x="0" y="-21658"/>
            <a:chExt cx="12240731" cy="6879658"/>
          </a:xfrm>
        </p:grpSpPr>
        <p:sp>
          <p:nvSpPr>
            <p:cNvPr id="26" name="Téglalap 25"/>
            <p:cNvSpPr/>
            <p:nvPr/>
          </p:nvSpPr>
          <p:spPr>
            <a:xfrm>
              <a:off x="31633" y="0"/>
              <a:ext cx="1218895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hu-HU" noProof="0" dirty="0"/>
            </a:p>
          </p:txBody>
        </p:sp>
        <p:grpSp>
          <p:nvGrpSpPr>
            <p:cNvPr id="27" name="Csoport 26"/>
            <p:cNvGrpSpPr/>
            <p:nvPr/>
          </p:nvGrpSpPr>
          <p:grpSpPr>
            <a:xfrm>
              <a:off x="0" y="-21658"/>
              <a:ext cx="12240731" cy="1041400"/>
              <a:chOff x="-25356" y="-7144"/>
              <a:chExt cx="12240731" cy="1041400"/>
            </a:xfrm>
          </p:grpSpPr>
          <p:sp>
            <p:nvSpPr>
              <p:cNvPr id="28" name="Szabadkézi sokszög 27"/>
              <p:cNvSpPr>
                <a:spLocks/>
              </p:cNvSpPr>
              <p:nvPr/>
            </p:nvSpPr>
            <p:spPr bwMode="auto">
              <a:xfrm>
                <a:off x="-12700" y="-7144"/>
                <a:ext cx="12217400" cy="1041400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6" y="2"/>
                  </a:cxn>
                  <a:cxn ang="0">
                    <a:pos x="2542" y="0"/>
                  </a:cxn>
                  <a:cxn ang="0">
                    <a:pos x="4374" y="367"/>
                  </a:cxn>
                  <a:cxn ang="0">
                    <a:pos x="5766" y="55"/>
                  </a:cxn>
                  <a:cxn ang="0">
                    <a:pos x="5772" y="213"/>
                  </a:cxn>
                  <a:cxn ang="0">
                    <a:pos x="4302" y="439"/>
                  </a:cxn>
                  <a:cxn ang="0">
                    <a:pos x="1488" y="201"/>
                  </a:cxn>
                  <a:cxn ang="0">
                    <a:pos x="0" y="656"/>
                  </a:cxn>
                  <a:cxn ang="0">
                    <a:pos x="6" y="2"/>
                  </a:cxn>
                </a:cxnLst>
                <a:rect l="0" t="0" r="0" b="0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shade val="50000"/>
                      <a:alpha val="45000"/>
                      <a:satMod val="120000"/>
                    </a:schemeClr>
                  </a:gs>
                  <a:gs pos="100000">
                    <a:schemeClr val="accent3">
                      <a:shade val="80000"/>
                      <a:alpha val="55000"/>
                      <a:satMod val="155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hu-HU" sz="18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Szabadkézi sokszög 28"/>
              <p:cNvSpPr>
                <a:spLocks/>
              </p:cNvSpPr>
              <p:nvPr/>
            </p:nvSpPr>
            <p:spPr bwMode="auto">
              <a:xfrm>
                <a:off x="5842000" y="-7144"/>
                <a:ext cx="6350000" cy="638175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1668" y="564"/>
                  </a:cxn>
                  <a:cxn ang="0">
                    <a:pos x="3000" y="186"/>
                  </a:cxn>
                  <a:cxn ang="0">
                    <a:pos x="3000" y="6"/>
                  </a:cxn>
                  <a:cxn ang="0">
                    <a:pos x="0" y="0"/>
                  </a:cxn>
                </a:cxnLst>
                <a:rect l="0" t="0" r="0" b="0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shade val="50000"/>
                      <a:alpha val="30000"/>
                      <a:satMod val="130000"/>
                    </a:schemeClr>
                  </a:gs>
                  <a:gs pos="80000">
                    <a:schemeClr val="accent2">
                      <a:shade val="75000"/>
                      <a:alpha val="45000"/>
                      <a:satMod val="140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hu-HU" sz="18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grpSp>
            <p:nvGrpSpPr>
              <p:cNvPr id="31" name="Csoport 30"/>
              <p:cNvGrpSpPr/>
              <p:nvPr/>
            </p:nvGrpSpPr>
            <p:grpSpPr>
              <a:xfrm>
                <a:off x="-25356" y="202408"/>
                <a:ext cx="12240731" cy="649224"/>
                <a:chOff x="-19045" y="216550"/>
                <a:chExt cx="9180548" cy="649224"/>
              </a:xfrm>
            </p:grpSpPr>
            <p:sp>
              <p:nvSpPr>
                <p:cNvPr id="32" name="Szabadkézi sokszög 31"/>
                <p:cNvSpPr>
                  <a:spLocks/>
                </p:cNvSpPr>
                <p:nvPr/>
              </p:nvSpPr>
              <p:spPr bwMode="auto">
                <a:xfrm rot="21435692">
                  <a:off x="-19045" y="216550"/>
                  <a:ext cx="9163050" cy="649224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966"/>
                    </a:cxn>
                    <a:cxn ang="0">
                      <a:pos x="1608" y="282"/>
                    </a:cxn>
                    <a:cxn ang="0">
                      <a:pos x="4110" y="1008"/>
                    </a:cxn>
                    <a:cxn ang="0">
                      <a:pos x="5772" y="0"/>
                    </a:cxn>
                  </a:cxnLst>
                  <a:rect l="0" t="0" r="0" b="0"/>
                  <a:pathLst>
                    <a:path w="5772" h="1055">
                      <a:moveTo>
                        <a:pt x="0" y="966"/>
                      </a:moveTo>
                      <a:cubicBezTo>
                        <a:pt x="282" y="738"/>
                        <a:pt x="923" y="275"/>
                        <a:pt x="1608" y="282"/>
                      </a:cubicBezTo>
                      <a:cubicBezTo>
                        <a:pt x="2293" y="289"/>
                        <a:pt x="3416" y="1055"/>
                        <a:pt x="4110" y="1008"/>
                      </a:cubicBezTo>
                      <a:cubicBezTo>
                        <a:pt x="4804" y="961"/>
                        <a:pt x="5426" y="210"/>
                        <a:pt x="5772" y="0"/>
                      </a:cubicBezTo>
                    </a:path>
                  </a:pathLst>
                </a:custGeom>
                <a:noFill/>
                <a:ln w="10795" cap="flat" cmpd="sng" algn="ctr">
                  <a:gradFill>
                    <a:gsLst>
                      <a:gs pos="74000">
                        <a:schemeClr val="accent3">
                          <a:shade val="75000"/>
                        </a:schemeClr>
                      </a:gs>
                      <a:gs pos="86000">
                        <a:schemeClr val="tx1">
                          <a:alpha val="29000"/>
                        </a:schemeClr>
                      </a:gs>
                      <a:gs pos="16000">
                        <a:schemeClr val="accent2">
                          <a:shade val="75000"/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hu-HU" sz="1800" noProof="0" dirty="0"/>
                </a:p>
              </p:txBody>
            </p:sp>
            <p:sp>
              <p:nvSpPr>
                <p:cNvPr id="33" name="Szabadkézi sokszög 32"/>
                <p:cNvSpPr>
                  <a:spLocks/>
                </p:cNvSpPr>
                <p:nvPr/>
              </p:nvSpPr>
              <p:spPr bwMode="auto">
                <a:xfrm rot="21435692">
                  <a:off x="-14309" y="290003"/>
                  <a:ext cx="9175812" cy="530352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732"/>
                    </a:cxn>
                    <a:cxn ang="0">
                      <a:pos x="1638" y="228"/>
                    </a:cxn>
                    <a:cxn ang="0">
                      <a:pos x="4122" y="816"/>
                    </a:cxn>
                    <a:cxn ang="0">
                      <a:pos x="5766" y="0"/>
                    </a:cxn>
                  </a:cxnLst>
                  <a:rect l="0" t="0" r="0" b="0"/>
                  <a:pathLst>
                    <a:path w="5766" h="854">
                      <a:moveTo>
                        <a:pt x="0" y="732"/>
                      </a:moveTo>
                      <a:cubicBezTo>
                        <a:pt x="273" y="647"/>
                        <a:pt x="951" y="214"/>
                        <a:pt x="1638" y="228"/>
                      </a:cubicBezTo>
                      <a:cubicBezTo>
                        <a:pt x="2325" y="242"/>
                        <a:pt x="3434" y="854"/>
                        <a:pt x="4122" y="816"/>
                      </a:cubicBezTo>
                      <a:cubicBezTo>
                        <a:pt x="4810" y="778"/>
                        <a:pt x="5424" y="170"/>
                        <a:pt x="5766" y="0"/>
                      </a:cubicBezTo>
                    </a:path>
                  </a:pathLst>
                </a:custGeom>
                <a:noFill/>
                <a:ln w="9525" cap="flat" cmpd="sng" algn="ctr">
                  <a:gradFill>
                    <a:gsLst>
                      <a:gs pos="74000">
                        <a:schemeClr val="accent4"/>
                      </a:gs>
                      <a:gs pos="44000">
                        <a:schemeClr val="accent1"/>
                      </a:gs>
                      <a:gs pos="33000">
                        <a:schemeClr val="accent2"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hu-HU" sz="1800" noProof="0" dirty="0"/>
                </a:p>
              </p:txBody>
            </p:sp>
          </p:grpSp>
        </p:grpSp>
      </p:grpSp>
      <p:sp>
        <p:nvSpPr>
          <p:cNvPr id="9" name="Cím helye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rtlCol="0" anchor="b">
            <a:normAutofit/>
          </a:bodyPr>
          <a:lstStyle/>
          <a:p>
            <a:pPr rtl="0"/>
            <a:r>
              <a:rPr lang="hu-HU" noProof="0" dirty="0"/>
              <a:t>Mintacím szerkesztése</a:t>
            </a:r>
            <a:endParaRPr kumimoji="0" lang="hu-HU" noProof="0" dirty="0"/>
          </a:p>
        </p:txBody>
      </p:sp>
      <p:sp>
        <p:nvSpPr>
          <p:cNvPr id="30" name="Szöveg helye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rtl="0" eaLnBrk="1" latinLnBrk="0" hangingPunct="1"/>
            <a:r>
              <a:rPr lang="hu-HU" noProof="0" dirty="0"/>
              <a:t>Mintaszöveg szerkesztése</a:t>
            </a:r>
          </a:p>
          <a:p>
            <a:pPr lvl="1" rtl="0" eaLnBrk="1" latinLnBrk="0" hangingPunct="1"/>
            <a:r>
              <a:rPr lang="hu-HU" noProof="0" dirty="0"/>
              <a:t>Második szint</a:t>
            </a:r>
          </a:p>
          <a:p>
            <a:pPr lvl="2" rtl="0" eaLnBrk="1" latinLnBrk="0" hangingPunct="1"/>
            <a:r>
              <a:rPr lang="hu-HU" noProof="0" dirty="0"/>
              <a:t>Harmadik szint</a:t>
            </a:r>
          </a:p>
          <a:p>
            <a:pPr lvl="3" rtl="0" eaLnBrk="1" latinLnBrk="0" hangingPunct="1"/>
            <a:r>
              <a:rPr lang="hu-HU" noProof="0" dirty="0"/>
              <a:t>Negyedik szint</a:t>
            </a:r>
          </a:p>
          <a:p>
            <a:pPr lvl="4" rtl="0" eaLnBrk="1" latinLnBrk="0" hangingPunct="1"/>
            <a:r>
              <a:rPr lang="hu-HU" noProof="0" dirty="0"/>
              <a:t>Ötödik szint</a:t>
            </a:r>
          </a:p>
        </p:txBody>
      </p:sp>
      <p:sp>
        <p:nvSpPr>
          <p:cNvPr id="10" name="Dátum helye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fld id="{FBE3C63F-1588-4053-81F7-62AC28DE3D11}" type="datetime1">
              <a:rPr lang="hu-HU" noProof="0" smtClean="0"/>
              <a:pPr rtl="0"/>
              <a:t>2026. 04. 23.</a:t>
            </a:fld>
            <a:endParaRPr lang="hu-HU" noProof="0" dirty="0"/>
          </a:p>
        </p:txBody>
      </p:sp>
      <p:sp>
        <p:nvSpPr>
          <p:cNvPr id="22" name="Élőláb helye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18" name="Dia számának helye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fld id="{401CF334-2D5C-4859-84A6-CA7E6E43FAEB}" type="slidenum">
              <a:rPr lang="hu-HU" noProof="0" smtClean="0"/>
              <a:pPr rtl="0"/>
              <a:t>‹N°›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9428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>
            <a:lumMod val="50000"/>
          </a:schemeClr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>
            <a:lumMod val="75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>
            <a:lumMod val="50000"/>
          </a:schemeClr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>
            <a:lumMod val="75000"/>
          </a:schemeClr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0" algn="l" rtl="0" eaLnBrk="1" latinLnBrk="0" hangingPunct="1">
        <a:spcBef>
          <a:spcPct val="20000"/>
        </a:spcBef>
        <a:buClr>
          <a:schemeClr val="tx2"/>
        </a:buClr>
        <a:buFontTx/>
        <a:buNone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églalap 9"/>
          <p:cNvSpPr/>
          <p:nvPr/>
        </p:nvSpPr>
        <p:spPr>
          <a:xfrm>
            <a:off x="6350" y="1746846"/>
            <a:ext cx="121919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hu-HU" dirty="0">
              <a:solidFill>
                <a:srgbClr val="404040">
                  <a:lumMod val="50000"/>
                </a:srgbClr>
              </a:solidFill>
              <a:latin typeface="Century Gothic"/>
            </a:endParaRPr>
          </a:p>
          <a:p>
            <a:pPr algn="ctr"/>
            <a:endParaRPr lang="en-US" dirty="0">
              <a:solidFill>
                <a:srgbClr val="404040">
                  <a:lumMod val="50000"/>
                </a:srgbClr>
              </a:solidFill>
              <a:latin typeface="Century Gothic"/>
            </a:endParaRPr>
          </a:p>
        </p:txBody>
      </p:sp>
      <p:sp>
        <p:nvSpPr>
          <p:cNvPr id="12" name="Cím 1"/>
          <p:cNvSpPr txBox="1">
            <a:spLocks/>
          </p:cNvSpPr>
          <p:nvPr/>
        </p:nvSpPr>
        <p:spPr>
          <a:xfrm>
            <a:off x="723900" y="1087120"/>
            <a:ext cx="10756900" cy="2514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600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hu-HU" sz="3200" b="1" dirty="0"/>
              <a:t>A hatáskörök határain</a:t>
            </a:r>
            <a:r>
              <a:rPr lang="fr-FR" sz="3200" b="1" dirty="0"/>
              <a:t>: </a:t>
            </a:r>
            <a:r>
              <a:rPr lang="hu-HU" sz="3200" dirty="0"/>
              <a:t>Adó</a:t>
            </a:r>
            <a:r>
              <a:rPr lang="fr-FR" sz="3200" dirty="0"/>
              <a:t>z</a:t>
            </a:r>
            <a:r>
              <a:rPr lang="hu-HU" sz="3200" dirty="0"/>
              <a:t>ás és tulajdon</a:t>
            </a:r>
            <a:r>
              <a:rPr lang="fr-FR" sz="3200" dirty="0" err="1"/>
              <a:t>védelem</a:t>
            </a:r>
            <a:r>
              <a:rPr lang="hu-HU" sz="3200" dirty="0"/>
              <a:t> az EJEB ítélkezési gyakorlatában</a:t>
            </a:r>
          </a:p>
          <a:p>
            <a:pPr lvl="0">
              <a:spcBef>
                <a:spcPts val="0"/>
              </a:spcBef>
              <a:defRPr/>
            </a:pPr>
            <a:r>
              <a:rPr lang="fr-FR" sz="3200" b="1" dirty="0"/>
              <a:t> </a:t>
            </a:r>
            <a:endParaRPr kumimoji="0" lang="en-US" sz="3200" b="0" i="0" u="none" strike="noStrike" kern="1200" cap="none" spc="0" normalizeH="0" baseline="0" dirty="0">
              <a:ln>
                <a:noFill/>
              </a:ln>
              <a:solidFill>
                <a:srgbClr val="404040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/>
              <a:ea typeface="+mj-ea"/>
              <a:cs typeface="+mj-cs"/>
            </a:endParaRPr>
          </a:p>
        </p:txBody>
      </p:sp>
      <p:sp>
        <p:nvSpPr>
          <p:cNvPr id="14" name="Alcím 2"/>
          <p:cNvSpPr txBox="1">
            <a:spLocks/>
          </p:cNvSpPr>
          <p:nvPr/>
        </p:nvSpPr>
        <p:spPr>
          <a:xfrm>
            <a:off x="1301750" y="3926840"/>
            <a:ext cx="9601200" cy="91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80000"/>
              <a:buFont typeface="Arial" pitchFamily="34" charset="0"/>
              <a:buNone/>
              <a:defRPr sz="2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 typeface="Arial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None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None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None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80000"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6" name="Szöveg helye 9"/>
          <p:cNvSpPr txBox="1">
            <a:spLocks/>
          </p:cNvSpPr>
          <p:nvPr/>
        </p:nvSpPr>
        <p:spPr>
          <a:xfrm>
            <a:off x="723900" y="5256853"/>
            <a:ext cx="5372100" cy="8604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0" i="0" kern="1200" cap="none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72C23C"/>
              </a:buClr>
            </a:pPr>
            <a:endParaRPr lang="hu-HU" sz="1800" dirty="0">
              <a:solidFill>
                <a:srgbClr val="40404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Clr>
                <a:srgbClr val="72C23C"/>
              </a:buClr>
            </a:pPr>
            <a:endParaRPr lang="hu-HU" dirty="0">
              <a:solidFill>
                <a:srgbClr val="72C23C">
                  <a:lumMod val="60000"/>
                  <a:lumOff val="40000"/>
                </a:srgbClr>
              </a:solidFill>
              <a:latin typeface="Century Gothic"/>
            </a:endParaRPr>
          </a:p>
        </p:txBody>
      </p:sp>
      <p:sp>
        <p:nvSpPr>
          <p:cNvPr id="18" name="Szöveg helye 9"/>
          <p:cNvSpPr txBox="1">
            <a:spLocks/>
          </p:cNvSpPr>
          <p:nvPr/>
        </p:nvSpPr>
        <p:spPr>
          <a:xfrm>
            <a:off x="6096000" y="5267960"/>
            <a:ext cx="5372100" cy="8604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0" i="0" kern="1200" cap="none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72C23C"/>
              </a:buClr>
            </a:pPr>
            <a:endParaRPr lang="hu-HU" sz="1800" dirty="0">
              <a:solidFill>
                <a:srgbClr val="40404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Clr>
                <a:srgbClr val="72C23C"/>
              </a:buClr>
            </a:pPr>
            <a:endParaRPr lang="hu-HU" dirty="0">
              <a:solidFill>
                <a:srgbClr val="72C23C">
                  <a:lumMod val="60000"/>
                  <a:lumOff val="40000"/>
                </a:srgbClr>
              </a:solidFill>
              <a:latin typeface="Century Gothic"/>
            </a:endParaRPr>
          </a:p>
        </p:txBody>
      </p:sp>
      <p:sp>
        <p:nvSpPr>
          <p:cNvPr id="20" name="Téglalap 19"/>
          <p:cNvSpPr/>
          <p:nvPr/>
        </p:nvSpPr>
        <p:spPr>
          <a:xfrm>
            <a:off x="-183120" y="6401191"/>
            <a:ext cx="12192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rgbClr val="404040">
                    <a:lumMod val="50000"/>
                  </a:srgbClr>
                </a:solidFill>
                <a:latin typeface="Century Gothic"/>
                <a:cs typeface="Times New Roman" panose="02020603050405020304" pitchFamily="18" charset="0"/>
              </a:rPr>
              <a:t>Debrecen, 2026.04.24 </a:t>
            </a:r>
          </a:p>
        </p:txBody>
      </p:sp>
    </p:spTree>
    <p:extLst>
      <p:ext uri="{BB962C8B-B14F-4D97-AF65-F5344CB8AC3E}">
        <p14:creationId xmlns:p14="http://schemas.microsoft.com/office/powerpoint/2010/main" val="354962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3A9C5-7F6A-0308-8B05-7D627BE094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FDDD08E-03A6-519E-4D79-B0D7710A9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hu-HU" sz="1200" noProof="0" smtClean="0">
                <a:latin typeface="+mj-lt"/>
              </a:rPr>
              <a:pPr rtl="0"/>
              <a:t>2</a:t>
            </a:fld>
            <a:endParaRPr lang="hu-HU" sz="1200" noProof="0" dirty="0">
              <a:latin typeface="+mj-lt"/>
            </a:endParaRPr>
          </a:p>
        </p:txBody>
      </p:sp>
      <p:sp>
        <p:nvSpPr>
          <p:cNvPr id="5" name="Cím 1">
            <a:extLst>
              <a:ext uri="{FF2B5EF4-FFF2-40B4-BE49-F238E27FC236}">
                <a16:creationId xmlns:a16="http://schemas.microsoft.com/office/drawing/2014/main" id="{D525E243-3752-0327-ED6A-949791C38B19}"/>
              </a:ext>
            </a:extLst>
          </p:cNvPr>
          <p:cNvSpPr txBox="1">
            <a:spLocks/>
          </p:cNvSpPr>
          <p:nvPr/>
        </p:nvSpPr>
        <p:spPr>
          <a:xfrm>
            <a:off x="1341120" y="438912"/>
            <a:ext cx="9824720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340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spcBef>
                <a:spcPts val="0"/>
              </a:spcBef>
              <a:defRPr/>
            </a:pPr>
            <a:r>
              <a:rPr lang="hu-HU" sz="2800" b="1" dirty="0"/>
              <a:t>Bevezetés</a:t>
            </a:r>
            <a:endParaRPr kumimoji="0" lang="en-US" sz="2800" b="0" i="0" u="sng" strike="noStrike" kern="1200" cap="none" spc="0" normalizeH="0" baseline="0" noProof="0" dirty="0">
              <a:ln>
                <a:noFill/>
              </a:ln>
              <a:solidFill>
                <a:srgbClr val="404040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/>
              <a:ea typeface="+mj-ea"/>
              <a:cs typeface="+mj-cs"/>
            </a:endParaRPr>
          </a:p>
        </p:txBody>
      </p:sp>
      <p:sp>
        <p:nvSpPr>
          <p:cNvPr id="9" name="Tartalom helye 6">
            <a:extLst>
              <a:ext uri="{FF2B5EF4-FFF2-40B4-BE49-F238E27FC236}">
                <a16:creationId xmlns:a16="http://schemas.microsoft.com/office/drawing/2014/main" id="{6FAD493A-5E3C-DBCE-501E-7A6D912DDAFF}"/>
              </a:ext>
            </a:extLst>
          </p:cNvPr>
          <p:cNvSpPr txBox="1">
            <a:spLocks/>
          </p:cNvSpPr>
          <p:nvPr/>
        </p:nvSpPr>
        <p:spPr>
          <a:xfrm>
            <a:off x="1101213" y="2012951"/>
            <a:ext cx="9749667" cy="4343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400" dirty="0"/>
              <a:t>Az EJEB fő célja az alapvető egyéni jogok garantálása a szerződő államokban.</a:t>
            </a:r>
          </a:p>
          <a:p>
            <a:r>
              <a:rPr lang="hu-HU" sz="2400" dirty="0"/>
              <a:t>Az egyezmény 1. jegyzőkönyvének 1. cikke (P1-1) garantálja a tulajdon védelmét, azzal a feltétellel, hogy ez nem akadályozhatja az állam adóztatási jogát.</a:t>
            </a:r>
          </a:p>
          <a:p>
            <a:r>
              <a:rPr lang="hu-HU" sz="2400" dirty="0"/>
              <a:t>Hogyan vált az EJEB az alapvető jogok egyszerű védelmezőjéből a nemzeti adórendszerek következetességének </a:t>
            </a:r>
            <a:r>
              <a:rPr lang="hu-HU" sz="2400" dirty="0" err="1"/>
              <a:t>bírájává</a:t>
            </a:r>
            <a:r>
              <a:rPr lang="hu-HU" sz="2400" dirty="0"/>
              <a:t>?</a:t>
            </a:r>
          </a:p>
          <a:p>
            <a:endParaRPr lang="hu-HU" sz="2400" dirty="0"/>
          </a:p>
          <a:p>
            <a:pPr indent="-274320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</a:pPr>
            <a:endParaRPr lang="hu-HU" altLang="hu-HU" sz="2100" dirty="0"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0573608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12"/>
          <p:cNvSpPr txBox="1">
            <a:spLocks/>
          </p:cNvSpPr>
          <p:nvPr/>
        </p:nvSpPr>
        <p:spPr>
          <a:xfrm>
            <a:off x="0" y="616712"/>
            <a:ext cx="12191999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340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u="sng" dirty="0" err="1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/>
              </a:rPr>
              <a:t>Tartalom</a:t>
            </a:r>
            <a:endParaRPr kumimoji="0" lang="en-US" sz="3400" b="0" i="0" u="sng" strike="noStrike" kern="1200" cap="none" spc="0" normalizeH="0" baseline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/>
              <a:ea typeface="+mj-ea"/>
              <a:cs typeface="+mj-cs"/>
            </a:endParaRPr>
          </a:p>
        </p:txBody>
      </p:sp>
      <p:sp>
        <p:nvSpPr>
          <p:cNvPr id="7" name="Tartalom helye 6"/>
          <p:cNvSpPr>
            <a:spLocks noGrp="1"/>
          </p:cNvSpPr>
          <p:nvPr>
            <p:ph type="subTitle" idx="1"/>
          </p:nvPr>
        </p:nvSpPr>
        <p:spPr>
          <a:xfrm>
            <a:off x="0" y="1976600"/>
            <a:ext cx="6471920" cy="4048280"/>
          </a:xfrm>
        </p:spPr>
        <p:txBody>
          <a:bodyPr>
            <a:noAutofit/>
          </a:bodyPr>
          <a:lstStyle/>
          <a:p>
            <a:pPr marL="45720" lvl="0" algn="l">
              <a:lnSpc>
                <a:spcPct val="90000"/>
              </a:lnSpc>
              <a:spcBef>
                <a:spcPts val="1800"/>
              </a:spcBef>
              <a:buClr>
                <a:srgbClr val="624D38"/>
              </a:buClr>
              <a:buSzPct val="80000"/>
              <a:defRPr/>
            </a:pPr>
            <a:r>
              <a:rPr lang="hu-HU" sz="1600" b="1" dirty="0"/>
              <a:t>1. A tulajdonjog feltételhez kötött védelme adóügyekben</a:t>
            </a:r>
          </a:p>
          <a:p>
            <a:pPr marL="45720" lvl="0" algn="l">
              <a:lnSpc>
                <a:spcPct val="90000"/>
              </a:lnSpc>
              <a:spcBef>
                <a:spcPts val="1800"/>
              </a:spcBef>
              <a:buClr>
                <a:srgbClr val="624D38"/>
              </a:buClr>
              <a:buSzPct val="80000"/>
              <a:defRPr/>
            </a:pPr>
            <a:r>
              <a:rPr lang="hu-HU" sz="1600" b="1" dirty="0"/>
              <a:t>1.1. Az adózás jogos beavatkozásként elismerése</a:t>
            </a:r>
            <a:br>
              <a:rPr lang="hu-HU" sz="1600" b="1" dirty="0"/>
            </a:br>
            <a:r>
              <a:rPr lang="hu-HU" sz="1600" b="1" dirty="0"/>
              <a:t>1.1.1. Az EJEB megközelítése az adózásról mint a tulajdonjog (igazolható) korlátozásáról</a:t>
            </a:r>
            <a:br>
              <a:rPr lang="hu-HU" sz="1600" b="1" dirty="0"/>
            </a:br>
            <a:r>
              <a:rPr lang="hu-HU" sz="1600" b="1" dirty="0"/>
              <a:t>1.1.2. Az EJEE tulajdonvédelemre vonatkozó dinamikus értelmezése</a:t>
            </a:r>
          </a:p>
          <a:p>
            <a:pPr marL="45720" lvl="0" algn="l">
              <a:lnSpc>
                <a:spcPct val="90000"/>
              </a:lnSpc>
              <a:spcBef>
                <a:spcPts val="1800"/>
              </a:spcBef>
              <a:buClr>
                <a:srgbClr val="624D38"/>
              </a:buClr>
              <a:buSzPct val="80000"/>
              <a:defRPr/>
            </a:pPr>
            <a:r>
              <a:rPr lang="hu-HU" sz="1600" b="1" dirty="0"/>
              <a:t>1.2. Az államoknak biztosított széles mérlegelési jogkör</a:t>
            </a:r>
          </a:p>
          <a:p>
            <a:pPr marL="45720" lvl="0" algn="l">
              <a:lnSpc>
                <a:spcPct val="90000"/>
              </a:lnSpc>
              <a:spcBef>
                <a:spcPts val="1800"/>
              </a:spcBef>
              <a:buClr>
                <a:srgbClr val="624D38"/>
              </a:buClr>
              <a:buSzPct val="80000"/>
              <a:defRPr/>
            </a:pPr>
            <a:r>
              <a:rPr lang="hu-HU" sz="1600" b="1" dirty="0"/>
              <a:t>2. Elmozdulás az arányosság és a „törvény minőségének” ellenőrzése felé</a:t>
            </a:r>
          </a:p>
          <a:p>
            <a:pPr marL="45720" lvl="0" algn="l">
              <a:lnSpc>
                <a:spcPct val="90000"/>
              </a:lnSpc>
              <a:spcBef>
                <a:spcPts val="1800"/>
              </a:spcBef>
              <a:buClr>
                <a:srgbClr val="624D38"/>
              </a:buClr>
              <a:buSzPct val="80000"/>
              <a:defRPr/>
            </a:pPr>
            <a:r>
              <a:rPr lang="hu-HU" sz="1600" b="1" dirty="0"/>
              <a:t>2.1. A „méltányos egyensúly” (fair </a:t>
            </a:r>
            <a:r>
              <a:rPr lang="hu-HU" sz="1600" b="1" dirty="0" err="1"/>
              <a:t>balance</a:t>
            </a:r>
            <a:r>
              <a:rPr lang="hu-HU" sz="1600" b="1" dirty="0"/>
              <a:t>) vizsgálata és az önkény tilalma</a:t>
            </a:r>
          </a:p>
          <a:p>
            <a:pPr marL="45720" lvl="0" algn="l">
              <a:lnSpc>
                <a:spcPct val="90000"/>
              </a:lnSpc>
              <a:spcBef>
                <a:spcPts val="1800"/>
              </a:spcBef>
              <a:buClr>
                <a:srgbClr val="624D38"/>
              </a:buClr>
              <a:buSzPct val="80000"/>
              <a:defRPr/>
            </a:pPr>
            <a:r>
              <a:rPr lang="hu-HU" sz="1600" b="1" dirty="0"/>
              <a:t>2.2. A jogalkotás minőségére irányuló bírói kontroll megjelenése</a:t>
            </a:r>
          </a:p>
        </p:txBody>
      </p:sp>
      <p:sp>
        <p:nvSpPr>
          <p:cNvPr id="15" name="Dia számának helye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hu-HU" sz="1200" noProof="0" smtClean="0">
                <a:latin typeface="+mj-lt"/>
              </a:rPr>
              <a:pPr rtl="0"/>
              <a:t>3</a:t>
            </a:fld>
            <a:endParaRPr lang="hu-HU" sz="1200" noProof="0" dirty="0">
              <a:latin typeface="+mj-lt"/>
            </a:endParaRPr>
          </a:p>
        </p:txBody>
      </p:sp>
      <p:pic>
        <p:nvPicPr>
          <p:cNvPr id="3" name="Espace réservé du contenu 9">
            <a:extLst>
              <a:ext uri="{FF2B5EF4-FFF2-40B4-BE49-F238E27FC236}">
                <a16:creationId xmlns:a16="http://schemas.microsoft.com/office/drawing/2014/main" id="{8887A760-0BC7-655A-749A-1E6AD840CE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8219" y="2113760"/>
            <a:ext cx="4218793" cy="2717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910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hu-HU" sz="1200" noProof="0" smtClean="0">
                <a:latin typeface="+mj-lt"/>
              </a:rPr>
              <a:pPr rtl="0"/>
              <a:t>4</a:t>
            </a:fld>
            <a:endParaRPr lang="hu-HU" sz="1200" noProof="0" dirty="0">
              <a:latin typeface="+mj-lt"/>
            </a:endParaRPr>
          </a:p>
        </p:txBody>
      </p:sp>
      <p:sp>
        <p:nvSpPr>
          <p:cNvPr id="5" name="Cím 1"/>
          <p:cNvSpPr txBox="1">
            <a:spLocks/>
          </p:cNvSpPr>
          <p:nvPr/>
        </p:nvSpPr>
        <p:spPr>
          <a:xfrm>
            <a:off x="1341120" y="438912"/>
            <a:ext cx="9824720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340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spcBef>
                <a:spcPts val="0"/>
              </a:spcBef>
              <a:defRPr/>
            </a:pPr>
            <a:r>
              <a:rPr lang="hu-HU" sz="2800" b="1" dirty="0"/>
              <a:t>Az állam mérlegelési jogköre </a:t>
            </a:r>
            <a:r>
              <a:rPr lang="hu-HU" sz="2800" dirty="0"/>
              <a:t>(margin of </a:t>
            </a:r>
            <a:r>
              <a:rPr lang="hu-HU" sz="2800" dirty="0" err="1"/>
              <a:t>appreciation</a:t>
            </a:r>
            <a:r>
              <a:rPr lang="hu-HU" sz="2800" dirty="0"/>
              <a:t>)</a:t>
            </a:r>
            <a:endParaRPr kumimoji="0" lang="en-US" sz="2800" b="0" i="0" u="sng" strike="noStrike" kern="1200" cap="none" spc="0" normalizeH="0" baseline="0" noProof="0" dirty="0">
              <a:ln>
                <a:noFill/>
              </a:ln>
              <a:solidFill>
                <a:srgbClr val="404040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/>
              <a:ea typeface="+mj-ea"/>
              <a:cs typeface="+mj-cs"/>
            </a:endParaRPr>
          </a:p>
        </p:txBody>
      </p:sp>
      <p:sp>
        <p:nvSpPr>
          <p:cNvPr id="9" name="Tartalom helye 6"/>
          <p:cNvSpPr txBox="1">
            <a:spLocks/>
          </p:cNvSpPr>
          <p:nvPr/>
        </p:nvSpPr>
        <p:spPr>
          <a:xfrm>
            <a:off x="1101213" y="2012951"/>
            <a:ext cx="9749667" cy="4343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400" dirty="0"/>
              <a:t>Az államok eltérhetnek az EJEB követelményeitől.</a:t>
            </a:r>
          </a:p>
          <a:p>
            <a:endParaRPr lang="hu-HU" sz="2400" dirty="0"/>
          </a:p>
          <a:p>
            <a:r>
              <a:rPr lang="hu-HU" sz="2400" dirty="0"/>
              <a:t>Adóügyekben elvileg szélesebb körű</a:t>
            </a:r>
          </a:p>
          <a:p>
            <a:endParaRPr lang="hu-HU" sz="2400" dirty="0"/>
          </a:p>
          <a:p>
            <a:r>
              <a:rPr lang="hu-HU" sz="2400" dirty="0"/>
              <a:t>Nincs egyértelmű határvonal</a:t>
            </a:r>
            <a:r>
              <a:rPr lang="fr-FR" sz="2400" dirty="0"/>
              <a:t>!</a:t>
            </a:r>
            <a:endParaRPr lang="hu-HU" sz="2400" dirty="0"/>
          </a:p>
          <a:p>
            <a:pPr indent="-274320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</a:pPr>
            <a:endParaRPr lang="hu-HU" altLang="hu-HU" sz="2100" dirty="0"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33955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50126-85AA-82DA-5833-973C210FF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1D5ACC7-2FB6-483B-30FA-5D15F7DFE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hu-HU" sz="1200" noProof="0" smtClean="0">
                <a:latin typeface="+mj-lt"/>
              </a:rPr>
              <a:pPr rtl="0"/>
              <a:t>5</a:t>
            </a:fld>
            <a:endParaRPr lang="hu-HU" sz="1200" noProof="0" dirty="0">
              <a:latin typeface="+mj-lt"/>
            </a:endParaRPr>
          </a:p>
        </p:txBody>
      </p:sp>
      <p:sp>
        <p:nvSpPr>
          <p:cNvPr id="5" name="Cím 1">
            <a:extLst>
              <a:ext uri="{FF2B5EF4-FFF2-40B4-BE49-F238E27FC236}">
                <a16:creationId xmlns:a16="http://schemas.microsoft.com/office/drawing/2014/main" id="{73043F9E-22F3-C004-3FCE-63B837D2C3F2}"/>
              </a:ext>
            </a:extLst>
          </p:cNvPr>
          <p:cNvSpPr txBox="1">
            <a:spLocks/>
          </p:cNvSpPr>
          <p:nvPr/>
        </p:nvSpPr>
        <p:spPr>
          <a:xfrm>
            <a:off x="1341120" y="438912"/>
            <a:ext cx="9824720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340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spcBef>
                <a:spcPts val="0"/>
              </a:spcBef>
              <a:defRPr/>
            </a:pPr>
            <a:r>
              <a:rPr lang="hu-HU" sz="2800" b="1" dirty="0"/>
              <a:t>Háromrészes teszt (</a:t>
            </a:r>
            <a:r>
              <a:rPr lang="fr-FR" sz="2800" b="1" dirty="0"/>
              <a:t>3-Part Test</a:t>
            </a:r>
            <a:r>
              <a:rPr lang="hu-HU" sz="2800" b="1" dirty="0"/>
              <a:t>)</a:t>
            </a:r>
            <a:endParaRPr kumimoji="0" lang="en-US" sz="2800" b="0" i="0" u="sng" strike="noStrike" kern="1200" cap="none" spc="0" normalizeH="0" baseline="0" noProof="0" dirty="0">
              <a:ln>
                <a:noFill/>
              </a:ln>
              <a:solidFill>
                <a:srgbClr val="404040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/>
              <a:ea typeface="+mj-ea"/>
              <a:cs typeface="+mj-cs"/>
            </a:endParaRPr>
          </a:p>
        </p:txBody>
      </p:sp>
      <p:sp>
        <p:nvSpPr>
          <p:cNvPr id="9" name="Tartalom helye 6">
            <a:extLst>
              <a:ext uri="{FF2B5EF4-FFF2-40B4-BE49-F238E27FC236}">
                <a16:creationId xmlns:a16="http://schemas.microsoft.com/office/drawing/2014/main" id="{1773F098-8AE9-9DF8-40A0-A7B694598EF0}"/>
              </a:ext>
            </a:extLst>
          </p:cNvPr>
          <p:cNvSpPr txBox="1">
            <a:spLocks/>
          </p:cNvSpPr>
          <p:nvPr/>
        </p:nvSpPr>
        <p:spPr>
          <a:xfrm>
            <a:off x="1101213" y="2012951"/>
            <a:ext cx="9749667" cy="4343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AutoNum type="arabicPeriod"/>
            </a:pPr>
            <a:r>
              <a:rPr lang="hu-HU" sz="2400" b="1" dirty="0"/>
              <a:t>Törvényesség: </a:t>
            </a:r>
            <a:r>
              <a:rPr lang="hu-HU" sz="2400" dirty="0"/>
              <a:t>A beavatkozás (adó) törvényben előírt? (</a:t>
            </a:r>
            <a:r>
              <a:rPr lang="hu-HU" i="1" dirty="0" err="1"/>
              <a:t>Shchokin</a:t>
            </a:r>
            <a:r>
              <a:rPr lang="hu-HU" i="1" dirty="0"/>
              <a:t> v </a:t>
            </a:r>
            <a:r>
              <a:rPr lang="hu-HU" i="1" dirty="0" err="1"/>
              <a:t>Ukraine</a:t>
            </a:r>
            <a:r>
              <a:rPr lang="hu-HU" dirty="0"/>
              <a:t> 23759/03, 37943/06)</a:t>
            </a:r>
            <a:endParaRPr lang="hu-HU" sz="2400" b="1" dirty="0"/>
          </a:p>
          <a:p>
            <a:pPr marL="514350" indent="-514350">
              <a:buAutoNum type="arabicPeriod"/>
            </a:pPr>
            <a:r>
              <a:rPr lang="hu-HU" sz="2400" b="1" dirty="0"/>
              <a:t>Jogszerű cél: </a:t>
            </a:r>
            <a:r>
              <a:rPr lang="hu-HU" sz="2400" dirty="0"/>
              <a:t>Általános érdekű jogszerű célt szolgál? </a:t>
            </a:r>
            <a:r>
              <a:rPr lang="hu-HU" sz="2400" i="1" dirty="0"/>
              <a:t>Az adózás eleve megfelel ennek a kritériumnak.</a:t>
            </a:r>
            <a:endParaRPr lang="hu-HU" sz="2400" b="1" i="1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hu-HU" sz="2400" b="1" dirty="0"/>
              <a:t>Arányosság: </a:t>
            </a:r>
            <a:r>
              <a:rPr lang="hu-HU" sz="2400" dirty="0"/>
              <a:t>Megfelelő arányosság áll-e fenn a felhasznált eszközök és a megvalósítani kívánt cél között? </a:t>
            </a:r>
            <a:r>
              <a:rPr lang="hu-HU" sz="2400" i="1" dirty="0"/>
              <a:t>Ez képezi az ECHR elemzésének középpontját (mélypontját?)</a:t>
            </a:r>
            <a:endParaRPr lang="hu-HU" sz="2400" dirty="0"/>
          </a:p>
          <a:p>
            <a:pPr indent="-274320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</a:pPr>
            <a:endParaRPr lang="hu-HU" altLang="hu-HU" sz="2100" dirty="0"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011575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5D8CA7-E449-EF29-A593-81C129AC1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5784B52-77E7-EB11-A51D-31C66635A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hu-HU" sz="1200" noProof="0" smtClean="0">
                <a:latin typeface="+mj-lt"/>
              </a:rPr>
              <a:pPr rtl="0"/>
              <a:t>6</a:t>
            </a:fld>
            <a:endParaRPr lang="hu-HU" sz="1200" noProof="0" dirty="0">
              <a:latin typeface="+mj-lt"/>
            </a:endParaRPr>
          </a:p>
        </p:txBody>
      </p:sp>
      <p:sp>
        <p:nvSpPr>
          <p:cNvPr id="5" name="Cím 1">
            <a:extLst>
              <a:ext uri="{FF2B5EF4-FFF2-40B4-BE49-F238E27FC236}">
                <a16:creationId xmlns:a16="http://schemas.microsoft.com/office/drawing/2014/main" id="{48541636-5C34-E9DD-77AD-2F0F4B97968D}"/>
              </a:ext>
            </a:extLst>
          </p:cNvPr>
          <p:cNvSpPr txBox="1">
            <a:spLocks/>
          </p:cNvSpPr>
          <p:nvPr/>
        </p:nvSpPr>
        <p:spPr>
          <a:xfrm>
            <a:off x="1320800" y="774192"/>
            <a:ext cx="9824720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340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spcBef>
                <a:spcPts val="0"/>
              </a:spcBef>
              <a:defRPr/>
            </a:pPr>
            <a:r>
              <a:rPr lang="hu-HU" sz="2800" i="1" dirty="0">
                <a:solidFill>
                  <a:srgbClr val="40404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hu-HU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N.K.M. v Hungary</a:t>
            </a:r>
            <a:r>
              <a:rPr lang="hu-H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(66529/11); </a:t>
            </a:r>
            <a:r>
              <a:rPr lang="hu-HU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Gáll v Hungary</a:t>
            </a:r>
            <a:r>
              <a:rPr lang="hu-H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(49570/11); </a:t>
            </a:r>
            <a:r>
              <a:rPr lang="hu-HU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R. Sz. v Hungary</a:t>
            </a:r>
            <a:r>
              <a:rPr lang="hu-H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(41838/11)</a:t>
            </a:r>
            <a:endParaRPr lang="en-US" sz="2800" dirty="0">
              <a:solidFill>
                <a:srgbClr val="404040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artalom helye 6">
            <a:extLst>
              <a:ext uri="{FF2B5EF4-FFF2-40B4-BE49-F238E27FC236}">
                <a16:creationId xmlns:a16="http://schemas.microsoft.com/office/drawing/2014/main" id="{F4066B5E-1C87-F3CE-9792-A0967F4EB393}"/>
              </a:ext>
            </a:extLst>
          </p:cNvPr>
          <p:cNvSpPr txBox="1">
            <a:spLocks/>
          </p:cNvSpPr>
          <p:nvPr/>
        </p:nvSpPr>
        <p:spPr>
          <a:xfrm>
            <a:off x="1101213" y="2012951"/>
            <a:ext cx="9749667" cy="4343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/>
              <a:t>A köztisztviselők végkielégítésének egy részére kivetett 98 százalékos adó</a:t>
            </a:r>
          </a:p>
          <a:p>
            <a:r>
              <a:rPr lang="hu-HU" dirty="0"/>
              <a:t>A törvényességi teszt: „a belső jogi alap megléte önmagában nem elegendő a törvényesség elvének kielégítéséhez […] a jogalapnak bizonyos minőséggel kell rendelkeznie, nevezetesen összeegyeztethetőnek kell lennie a jogállamisággal, és garanciákat kell nyújtania az önkényesség ellen” (47. §). </a:t>
            </a:r>
          </a:p>
          <a:p>
            <a:r>
              <a:rPr lang="hu-HU" dirty="0"/>
              <a:t>Az </a:t>
            </a:r>
            <a:r>
              <a:rPr lang="hu-HU" i="1" dirty="0"/>
              <a:t>intézkedés arányossága</a:t>
            </a:r>
            <a:r>
              <a:rPr lang="hu-HU" dirty="0"/>
              <a:t> a </a:t>
            </a:r>
            <a:r>
              <a:rPr lang="hu-HU" i="1" dirty="0"/>
              <a:t>közérdekhez</a:t>
            </a:r>
            <a:r>
              <a:rPr lang="hu-HU" dirty="0"/>
              <a:t> képest: a kérelmező végkielégítésére átlagosan 52%-os adókulcs hárult, ami több mint háromszorosa a minden egyéb jövedelemre alkalmazandó 16%-</a:t>
            </a:r>
            <a:r>
              <a:rPr lang="hu-HU" dirty="0" err="1"/>
              <a:t>nak</a:t>
            </a:r>
            <a:r>
              <a:rPr lang="hu-HU" dirty="0"/>
              <a:t> (más adózóktól nem követeltek hasonló léptékű hozzájárulást).</a:t>
            </a:r>
          </a:p>
          <a:p>
            <a:r>
              <a:rPr lang="hu-HU" dirty="0"/>
              <a:t>A Bíróság éppen csak megállt azelőtt, hogy az intézkedést önkényes elkobzásnak nevezze. Az intézkedés mögötti büntető szándék nem kerülte el a Bíróság figyelmét, és annak fiskális jellege legalábbis megkérdőjelezhető volt.</a:t>
            </a:r>
          </a:p>
          <a:p>
            <a:endParaRPr lang="hu-HU" altLang="hu-HU" sz="2100" dirty="0"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7330674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358188-DD93-7134-B21C-B1F926C47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F94E46F-C141-DE7C-22F8-F6A2995B6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hu-HU" sz="1200" noProof="0" smtClean="0">
                <a:latin typeface="+mj-lt"/>
              </a:rPr>
              <a:pPr rtl="0"/>
              <a:t>7</a:t>
            </a:fld>
            <a:endParaRPr lang="hu-HU" sz="1200" noProof="0" dirty="0">
              <a:latin typeface="+mj-lt"/>
            </a:endParaRPr>
          </a:p>
        </p:txBody>
      </p:sp>
      <p:sp>
        <p:nvSpPr>
          <p:cNvPr id="5" name="Cím 1">
            <a:extLst>
              <a:ext uri="{FF2B5EF4-FFF2-40B4-BE49-F238E27FC236}">
                <a16:creationId xmlns:a16="http://schemas.microsoft.com/office/drawing/2014/main" id="{25B6212A-6B60-4AD1-9839-DF8C271BDD92}"/>
              </a:ext>
            </a:extLst>
          </p:cNvPr>
          <p:cNvSpPr txBox="1">
            <a:spLocks/>
          </p:cNvSpPr>
          <p:nvPr/>
        </p:nvSpPr>
        <p:spPr>
          <a:xfrm>
            <a:off x="1341120" y="438912"/>
            <a:ext cx="9824720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340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spcBef>
                <a:spcPts val="0"/>
              </a:spcBef>
              <a:defRPr/>
            </a:pPr>
            <a:r>
              <a:rPr lang="hu-HU" sz="2800" i="1" dirty="0">
                <a:solidFill>
                  <a:srgbClr val="40404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/>
              </a:rPr>
              <a:t>2. </a:t>
            </a:r>
            <a:r>
              <a:rPr lang="hu-HU" sz="2800" i="1" dirty="0" err="1">
                <a:solidFill>
                  <a:srgbClr val="40404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/>
              </a:rPr>
              <a:t>Waldner</a:t>
            </a:r>
            <a:r>
              <a:rPr lang="hu-HU" sz="2800" i="1" dirty="0">
                <a:solidFill>
                  <a:srgbClr val="40404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/>
              </a:rPr>
              <a:t> v France (</a:t>
            </a:r>
            <a:r>
              <a:rPr lang="hu-H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26604/16)</a:t>
            </a:r>
            <a:endParaRPr kumimoji="0" lang="en-US" sz="2800" i="0" strike="noStrike" kern="1200" cap="none" spc="0" normalizeH="0" baseline="0" noProof="0" dirty="0">
              <a:ln>
                <a:noFill/>
              </a:ln>
              <a:solidFill>
                <a:srgbClr val="404040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/>
            </a:endParaRPr>
          </a:p>
        </p:txBody>
      </p:sp>
      <p:sp>
        <p:nvSpPr>
          <p:cNvPr id="9" name="Tartalom helye 6">
            <a:extLst>
              <a:ext uri="{FF2B5EF4-FFF2-40B4-BE49-F238E27FC236}">
                <a16:creationId xmlns:a16="http://schemas.microsoft.com/office/drawing/2014/main" id="{153B3C68-98CE-5D2D-8D3E-E0FC1BBAC5C6}"/>
              </a:ext>
            </a:extLst>
          </p:cNvPr>
          <p:cNvSpPr txBox="1">
            <a:spLocks/>
          </p:cNvSpPr>
          <p:nvPr/>
        </p:nvSpPr>
        <p:spPr>
          <a:xfrm>
            <a:off x="1101213" y="2012951"/>
            <a:ext cx="9749667" cy="4343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/>
              <a:t>Az adóköteles jövedelmet 25%-kal növelték, amennyiben a vállalkozó nem regisztrált egy jóváhagyott ügyviteli szervezetnél (</a:t>
            </a:r>
            <a:r>
              <a:rPr lang="hu-HU" i="1" dirty="0" err="1"/>
              <a:t>organisme</a:t>
            </a:r>
            <a:r>
              <a:rPr lang="hu-HU" i="1" dirty="0"/>
              <a:t> de </a:t>
            </a:r>
            <a:r>
              <a:rPr lang="hu-HU" i="1" dirty="0" err="1"/>
              <a:t>gestion</a:t>
            </a:r>
            <a:r>
              <a:rPr lang="hu-HU" i="1" dirty="0"/>
              <a:t> </a:t>
            </a:r>
            <a:r>
              <a:rPr lang="hu-HU" i="1" dirty="0" err="1"/>
              <a:t>agréé</a:t>
            </a:r>
            <a:r>
              <a:rPr lang="hu-HU" dirty="0"/>
              <a:t>). </a:t>
            </a:r>
          </a:p>
          <a:p>
            <a:r>
              <a:rPr lang="hu-HU" dirty="0"/>
              <a:t>A kérelmező egy ügyvéd volt, aki úgy döntött, hogy nem regisztrál egy jóváhagyott ügyviteli szervezetbe, és ezt követően a 2006–2011 közötti időszakra kivetették rá a 25%-os adóalap-növelést.</a:t>
            </a:r>
          </a:p>
          <a:p>
            <a:r>
              <a:rPr lang="hu-HU" dirty="0"/>
              <a:t>Az EJEB szerint Franciaország megsértette a P1-1-et: Az automatikus 25%-os emelés „fiktív bevételek” adóztatását jelentette, mértéke aránytalan anyagi terhet rótt a kérelmezőre.</a:t>
            </a:r>
          </a:p>
          <a:p>
            <a:r>
              <a:rPr lang="hu-HU" dirty="0"/>
              <a:t>Absztrakt megközelítés</a:t>
            </a:r>
          </a:p>
          <a:p>
            <a:r>
              <a:rPr lang="hu-HU" dirty="0"/>
              <a:t>Az EJEB </a:t>
            </a:r>
            <a:r>
              <a:rPr lang="pt-BR" dirty="0"/>
              <a:t>a jogok bírájából </a:t>
            </a:r>
            <a:r>
              <a:rPr lang="hu-HU" dirty="0"/>
              <a:t>(</a:t>
            </a:r>
            <a:r>
              <a:rPr lang="hu-HU" dirty="0" err="1"/>
              <a:t>juge</a:t>
            </a:r>
            <a:r>
              <a:rPr lang="hu-HU" dirty="0"/>
              <a:t> </a:t>
            </a:r>
            <a:r>
              <a:rPr lang="hu-HU" dirty="0" err="1"/>
              <a:t>des</a:t>
            </a:r>
            <a:r>
              <a:rPr lang="hu-HU" dirty="0"/>
              <a:t> </a:t>
            </a:r>
            <a:r>
              <a:rPr lang="hu-HU" dirty="0" err="1"/>
              <a:t>droits</a:t>
            </a:r>
            <a:r>
              <a:rPr lang="hu-HU" dirty="0"/>
              <a:t>) </a:t>
            </a:r>
            <a:r>
              <a:rPr lang="pt-BR" dirty="0"/>
              <a:t>a jog bírájáv</a:t>
            </a:r>
            <a:r>
              <a:rPr lang="hu-HU" dirty="0"/>
              <a:t>á (</a:t>
            </a:r>
            <a:r>
              <a:rPr lang="hu-HU" dirty="0" err="1"/>
              <a:t>juge</a:t>
            </a:r>
            <a:r>
              <a:rPr lang="hu-HU" dirty="0"/>
              <a:t> du </a:t>
            </a:r>
            <a:r>
              <a:rPr lang="hu-HU" dirty="0" err="1"/>
              <a:t>droit</a:t>
            </a:r>
            <a:r>
              <a:rPr lang="hu-HU" dirty="0"/>
              <a:t>) válik? </a:t>
            </a:r>
            <a:endParaRPr lang="hu-HU" altLang="hu-HU" dirty="0"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166883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hu-HU" sz="1200" noProof="0" smtClean="0">
                <a:latin typeface="+mj-lt"/>
              </a:rPr>
              <a:pPr rtl="0"/>
              <a:t>8</a:t>
            </a:fld>
            <a:endParaRPr lang="hu-HU" sz="1200" noProof="0" dirty="0">
              <a:latin typeface="+mj-lt"/>
            </a:endParaRPr>
          </a:p>
        </p:txBody>
      </p:sp>
      <p:sp>
        <p:nvSpPr>
          <p:cNvPr id="7" name="Cím 2"/>
          <p:cNvSpPr txBox="1">
            <a:spLocks/>
          </p:cNvSpPr>
          <p:nvPr/>
        </p:nvSpPr>
        <p:spPr>
          <a:xfrm>
            <a:off x="798286" y="438912"/>
            <a:ext cx="10052594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340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u="sng" dirty="0">
                <a:solidFill>
                  <a:srgbClr val="40404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/>
              </a:rPr>
              <a:t>Z</a:t>
            </a:r>
            <a:r>
              <a:rPr lang="hu-HU" u="sng" dirty="0" err="1">
                <a:solidFill>
                  <a:srgbClr val="40404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/>
              </a:rPr>
              <a:t>áró</a:t>
            </a:r>
            <a:r>
              <a:rPr lang="hu-HU" u="sng" dirty="0">
                <a:solidFill>
                  <a:srgbClr val="40404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/>
              </a:rPr>
              <a:t> gondolatok</a:t>
            </a:r>
            <a:endParaRPr kumimoji="0" lang="en-US" sz="3400" b="0" i="0" u="sng" strike="noStrike" kern="1200" cap="none" spc="0" normalizeH="0" baseline="0" noProof="0" dirty="0">
              <a:ln>
                <a:noFill/>
              </a:ln>
              <a:solidFill>
                <a:srgbClr val="404040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/>
              <a:ea typeface="+mj-ea"/>
              <a:cs typeface="+mj-cs"/>
            </a:endParaRPr>
          </a:p>
        </p:txBody>
      </p:sp>
      <p:sp>
        <p:nvSpPr>
          <p:cNvPr id="9" name="Tartalom helye 3"/>
          <p:cNvSpPr txBox="1">
            <a:spLocks/>
          </p:cNvSpPr>
          <p:nvPr/>
        </p:nvSpPr>
        <p:spPr>
          <a:xfrm>
            <a:off x="6096000" y="1849336"/>
            <a:ext cx="44704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just">
              <a:buNone/>
            </a:pPr>
            <a:r>
              <a:rPr lang="hu-HU" sz="2400" dirty="0"/>
              <a:t>« Pour </a:t>
            </a:r>
            <a:r>
              <a:rPr lang="hu-HU" sz="2400" dirty="0" err="1"/>
              <a:t>nous</a:t>
            </a:r>
            <a:r>
              <a:rPr lang="hu-HU" sz="2400" dirty="0"/>
              <a:t>, </a:t>
            </a:r>
            <a:r>
              <a:rPr lang="hu-HU" sz="2400" dirty="0" err="1"/>
              <a:t>l’homme</a:t>
            </a:r>
            <a:r>
              <a:rPr lang="hu-HU" sz="2400" dirty="0"/>
              <a:t> se </a:t>
            </a:r>
            <a:r>
              <a:rPr lang="hu-HU" sz="2400" dirty="0" err="1"/>
              <a:t>caractérise</a:t>
            </a:r>
            <a:r>
              <a:rPr lang="hu-HU" sz="2400" dirty="0"/>
              <a:t> </a:t>
            </a:r>
            <a:r>
              <a:rPr lang="hu-HU" sz="2400" dirty="0" err="1"/>
              <a:t>avant</a:t>
            </a:r>
            <a:r>
              <a:rPr lang="hu-HU" sz="2400" dirty="0"/>
              <a:t> </a:t>
            </a:r>
            <a:r>
              <a:rPr lang="hu-HU" sz="2400" dirty="0" err="1"/>
              <a:t>tout</a:t>
            </a:r>
            <a:r>
              <a:rPr lang="hu-HU" sz="2400" dirty="0"/>
              <a:t> par le </a:t>
            </a:r>
            <a:r>
              <a:rPr lang="hu-HU" sz="2400" dirty="0" err="1"/>
              <a:t>dépassement</a:t>
            </a:r>
            <a:r>
              <a:rPr lang="hu-HU" sz="2400" dirty="0"/>
              <a:t> </a:t>
            </a:r>
            <a:r>
              <a:rPr lang="hu-HU" sz="2400" dirty="0" err="1"/>
              <a:t>d’une</a:t>
            </a:r>
            <a:r>
              <a:rPr lang="hu-HU" sz="2400" dirty="0"/>
              <a:t> </a:t>
            </a:r>
            <a:r>
              <a:rPr lang="hu-HU" sz="2400" dirty="0" err="1"/>
              <a:t>situation</a:t>
            </a:r>
            <a:r>
              <a:rPr lang="hu-HU" sz="2400" dirty="0"/>
              <a:t>, par </a:t>
            </a:r>
            <a:r>
              <a:rPr lang="hu-HU" sz="2400" dirty="0" err="1"/>
              <a:t>ce</a:t>
            </a:r>
            <a:r>
              <a:rPr lang="hu-HU" sz="2400" dirty="0"/>
              <a:t> </a:t>
            </a:r>
            <a:r>
              <a:rPr lang="hu-HU" sz="2400" dirty="0" err="1"/>
              <a:t>qu’il</a:t>
            </a:r>
            <a:r>
              <a:rPr lang="hu-HU" sz="2400" dirty="0"/>
              <a:t> </a:t>
            </a:r>
            <a:r>
              <a:rPr lang="hu-HU" sz="2400" dirty="0" err="1"/>
              <a:t>parvient</a:t>
            </a:r>
            <a:r>
              <a:rPr lang="hu-HU" sz="2400" dirty="0"/>
              <a:t> à </a:t>
            </a:r>
            <a:r>
              <a:rPr lang="hu-HU" sz="2400" dirty="0" err="1"/>
              <a:t>faire</a:t>
            </a:r>
            <a:r>
              <a:rPr lang="hu-HU" sz="2400" dirty="0"/>
              <a:t> de </a:t>
            </a:r>
            <a:r>
              <a:rPr lang="hu-HU" sz="2400" dirty="0" err="1"/>
              <a:t>ce</a:t>
            </a:r>
            <a:r>
              <a:rPr lang="hu-HU" sz="2400" dirty="0"/>
              <a:t> </a:t>
            </a:r>
            <a:r>
              <a:rPr lang="hu-HU" sz="2400" dirty="0" err="1"/>
              <a:t>qu’on</a:t>
            </a:r>
            <a:r>
              <a:rPr lang="hu-HU" sz="2400" dirty="0"/>
              <a:t> a fait de </a:t>
            </a:r>
            <a:r>
              <a:rPr lang="hu-HU" sz="2400" dirty="0" err="1"/>
              <a:t>lui</a:t>
            </a:r>
            <a:r>
              <a:rPr lang="hu-HU" sz="2400" dirty="0"/>
              <a:t> ». </a:t>
            </a:r>
          </a:p>
          <a:p>
            <a:pPr marL="45720" indent="0" algn="just">
              <a:buNone/>
            </a:pPr>
            <a:r>
              <a:rPr lang="hu-HU" sz="2400" dirty="0"/>
              <a:t>J-P Sartre, </a:t>
            </a:r>
            <a:r>
              <a:rPr lang="hu-HU" sz="2400" i="1" dirty="0" err="1"/>
              <a:t>Critique</a:t>
            </a:r>
            <a:r>
              <a:rPr lang="hu-HU" sz="2400" i="1" dirty="0"/>
              <a:t> de la </a:t>
            </a:r>
            <a:r>
              <a:rPr lang="hu-HU" sz="2400" i="1" dirty="0" err="1"/>
              <a:t>raison</a:t>
            </a:r>
            <a:r>
              <a:rPr lang="hu-HU" sz="2400" i="1" dirty="0"/>
              <a:t> </a:t>
            </a:r>
            <a:r>
              <a:rPr lang="hu-HU" sz="2400" i="1" dirty="0" err="1"/>
              <a:t>dialectique</a:t>
            </a:r>
            <a:endParaRPr lang="hu-HU" sz="24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68DF2A7-91F6-52F9-5C87-9F30155D0F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556" y="1849336"/>
            <a:ext cx="321945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900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355596" y="2734810"/>
            <a:ext cx="8464492" cy="7549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+mj-lt"/>
              </a:rPr>
              <a:t>Thank you for your attention!</a:t>
            </a:r>
          </a:p>
        </p:txBody>
      </p:sp>
      <p:sp>
        <p:nvSpPr>
          <p:cNvPr id="4" name="Szövegdoboz 3"/>
          <p:cNvSpPr txBox="1"/>
          <p:nvPr/>
        </p:nvSpPr>
        <p:spPr>
          <a:xfrm>
            <a:off x="7035114" y="4448432"/>
            <a:ext cx="184731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endParaRPr lang="hu-HU" dirty="0" err="1"/>
          </a:p>
        </p:txBody>
      </p:sp>
      <p:sp>
        <p:nvSpPr>
          <p:cNvPr id="5" name="Szövegdoboz 4"/>
          <p:cNvSpPr txBox="1"/>
          <p:nvPr/>
        </p:nvSpPr>
        <p:spPr>
          <a:xfrm>
            <a:off x="5511114" y="4176584"/>
            <a:ext cx="1037967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endParaRPr lang="hu-HU" dirty="0" err="1"/>
          </a:p>
        </p:txBody>
      </p:sp>
      <p:sp>
        <p:nvSpPr>
          <p:cNvPr id="6" name="Téglalap 5"/>
          <p:cNvSpPr/>
          <p:nvPr/>
        </p:nvSpPr>
        <p:spPr>
          <a:xfrm>
            <a:off x="4872396" y="4217772"/>
            <a:ext cx="24472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Possible illustration(s)</a:t>
            </a:r>
          </a:p>
        </p:txBody>
      </p:sp>
    </p:spTree>
    <p:extLst>
      <p:ext uri="{BB962C8B-B14F-4D97-AF65-F5344CB8AC3E}">
        <p14:creationId xmlns:p14="http://schemas.microsoft.com/office/powerpoint/2010/main" val="26183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Ötletgyűjtéssel kapcsolatos bemutató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entury Gothic-Palatino Linotype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5870479_TF03460637" id="{ECCF73D7-5EA8-4C97-A6C2-E827F3E39FBC}" vid="{06A43B0E-8753-46CE-BA90-CD3B89A50711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Üzleti ötletgyűjtés bemutató</Template>
  <TotalTime>2192</TotalTime>
  <Words>587</Words>
  <Application>Microsoft Office PowerPoint</Application>
  <PresentationFormat>Grand écran</PresentationFormat>
  <Paragraphs>55</Paragraphs>
  <Slides>9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6" baseType="lpstr">
      <vt:lpstr>Arial</vt:lpstr>
      <vt:lpstr>Calibri</vt:lpstr>
      <vt:lpstr>Century Gothic</vt:lpstr>
      <vt:lpstr>Palatino Linotype</vt:lpstr>
      <vt:lpstr>Times New Roman</vt:lpstr>
      <vt:lpstr>Wingdings 2</vt:lpstr>
      <vt:lpstr>Ötletgyűjtéssel kapcsolatos bemutató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Windows-felhasználó</dc:creator>
  <cp:lastModifiedBy>Gabriel Stollsteiner</cp:lastModifiedBy>
  <cp:revision>148</cp:revision>
  <dcterms:created xsi:type="dcterms:W3CDTF">2017-12-30T07:52:22Z</dcterms:created>
  <dcterms:modified xsi:type="dcterms:W3CDTF">2026-04-24T07:57:34Z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74069100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