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  <p:sldId id="262" r:id="rId6"/>
    <p:sldId id="263" r:id="rId7"/>
    <p:sldId id="264" r:id="rId8"/>
    <p:sldId id="267" r:id="rId9"/>
    <p:sldId id="265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Sync\&#193;F\MFI\Konferenci&#225;k\Debrecen-2026\Jogszab&#225;lyok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Sync\&#193;F\Alkotm&#225;nyjogi%20Int&#233;zet\2026-tavasz\Vesz&#233;lyhelyzet%20Ogy\Sz&#246;vegek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'Vh. kr-ek aránya'!$E$79</c:f>
              <c:strCache>
                <c:ptCount val="1"/>
                <c:pt idx="0">
                  <c:v>Veszélyhelyzeti (%)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'Vh. kr-ek aránya'!$A$80:$A$97</c:f>
              <c:strCache>
                <c:ptCount val="18"/>
                <c:pt idx="0">
                  <c:v>Covid 1. hullám (2020.03–06.)</c:v>
                </c:pt>
                <c:pt idx="1">
                  <c:v>Covid 2. hullám (2020.11–2021.02.)</c:v>
                </c:pt>
                <c:pt idx="2">
                  <c:v>Covid 3. hullám (2021.02–07.)</c:v>
                </c:pt>
                <c:pt idx="3">
                  <c:v>Covid lecsengése (2021.07–2022.02.)</c:v>
                </c:pt>
                <c:pt idx="4">
                  <c:v>Háború kirobbanása (2022.02–05.)</c:v>
                </c:pt>
                <c:pt idx="5">
                  <c:v>Háborús veszélyh. eleje (2022.05–12.)</c:v>
                </c:pt>
                <c:pt idx="6">
                  <c:v>2023 Q1</c:v>
                </c:pt>
                <c:pt idx="7">
                  <c:v>2023 Q2</c:v>
                </c:pt>
                <c:pt idx="8">
                  <c:v>2023 Q3</c:v>
                </c:pt>
                <c:pt idx="9">
                  <c:v>2023 Q4</c:v>
                </c:pt>
                <c:pt idx="10">
                  <c:v>2024 Q1</c:v>
                </c:pt>
                <c:pt idx="11">
                  <c:v>2024 Q2</c:v>
                </c:pt>
                <c:pt idx="12">
                  <c:v>2024 Q3</c:v>
                </c:pt>
                <c:pt idx="13">
                  <c:v>2024 Q4</c:v>
                </c:pt>
                <c:pt idx="14">
                  <c:v>2025 Q1</c:v>
                </c:pt>
                <c:pt idx="15">
                  <c:v>2025 Q2</c:v>
                </c:pt>
                <c:pt idx="16">
                  <c:v>2025 Q3</c:v>
                </c:pt>
                <c:pt idx="17">
                  <c:v>2025 Q4</c:v>
                </c:pt>
              </c:strCache>
            </c:strRef>
          </c:cat>
          <c:val>
            <c:numRef>
              <c:f>'Vh. kr-ek aránya'!$E$80:$E$97</c:f>
              <c:numCache>
                <c:formatCode>0.0%</c:formatCode>
                <c:ptCount val="18"/>
                <c:pt idx="0">
                  <c:v>0.57086614173228345</c:v>
                </c:pt>
                <c:pt idx="1">
                  <c:v>0.35294117647058826</c:v>
                </c:pt>
                <c:pt idx="2">
                  <c:v>0.4115942028985507</c:v>
                </c:pt>
                <c:pt idx="3">
                  <c:v>0.28309572301425662</c:v>
                </c:pt>
                <c:pt idx="4">
                  <c:v>0.359375</c:v>
                </c:pt>
                <c:pt idx="5">
                  <c:v>0.44273127753303965</c:v>
                </c:pt>
                <c:pt idx="6">
                  <c:v>0.4107142857142857</c:v>
                </c:pt>
                <c:pt idx="7">
                  <c:v>0.39772727272727271</c:v>
                </c:pt>
                <c:pt idx="8">
                  <c:v>0.24203821656050956</c:v>
                </c:pt>
                <c:pt idx="9">
                  <c:v>0.19753086419753085</c:v>
                </c:pt>
                <c:pt idx="10">
                  <c:v>0.36986301369863012</c:v>
                </c:pt>
                <c:pt idx="11">
                  <c:v>0.17346938775510204</c:v>
                </c:pt>
                <c:pt idx="12">
                  <c:v>0.17796610169491525</c:v>
                </c:pt>
                <c:pt idx="13">
                  <c:v>0.16097560975609757</c:v>
                </c:pt>
                <c:pt idx="14">
                  <c:v>0.35384615384615387</c:v>
                </c:pt>
                <c:pt idx="15">
                  <c:v>0.18803418803418803</c:v>
                </c:pt>
                <c:pt idx="16">
                  <c:v>0.17241379310344829</c:v>
                </c:pt>
                <c:pt idx="17">
                  <c:v>0.109375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7-4BC6-A91C-D730BDD4B149}"/>
            </c:ext>
          </c:extLst>
        </c:ser>
        <c:ser>
          <c:idx val="1"/>
          <c:order val="1"/>
          <c:tx>
            <c:strRef>
              <c:f>'Vh. kr-ek aránya'!$F$79</c:f>
              <c:strCache>
                <c:ptCount val="1"/>
                <c:pt idx="0">
                  <c:v>Normál (%)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'Vh. kr-ek aránya'!$A$80:$A$97</c:f>
              <c:strCache>
                <c:ptCount val="18"/>
                <c:pt idx="0">
                  <c:v>Covid 1. hullám (2020.03–06.)</c:v>
                </c:pt>
                <c:pt idx="1">
                  <c:v>Covid 2. hullám (2020.11–2021.02.)</c:v>
                </c:pt>
                <c:pt idx="2">
                  <c:v>Covid 3. hullám (2021.02–07.)</c:v>
                </c:pt>
                <c:pt idx="3">
                  <c:v>Covid lecsengése (2021.07–2022.02.)</c:v>
                </c:pt>
                <c:pt idx="4">
                  <c:v>Háború kirobbanása (2022.02–05.)</c:v>
                </c:pt>
                <c:pt idx="5">
                  <c:v>Háborús veszélyh. eleje (2022.05–12.)</c:v>
                </c:pt>
                <c:pt idx="6">
                  <c:v>2023 Q1</c:v>
                </c:pt>
                <c:pt idx="7">
                  <c:v>2023 Q2</c:v>
                </c:pt>
                <c:pt idx="8">
                  <c:v>2023 Q3</c:v>
                </c:pt>
                <c:pt idx="9">
                  <c:v>2023 Q4</c:v>
                </c:pt>
                <c:pt idx="10">
                  <c:v>2024 Q1</c:v>
                </c:pt>
                <c:pt idx="11">
                  <c:v>2024 Q2</c:v>
                </c:pt>
                <c:pt idx="12">
                  <c:v>2024 Q3</c:v>
                </c:pt>
                <c:pt idx="13">
                  <c:v>2024 Q4</c:v>
                </c:pt>
                <c:pt idx="14">
                  <c:v>2025 Q1</c:v>
                </c:pt>
                <c:pt idx="15">
                  <c:v>2025 Q2</c:v>
                </c:pt>
                <c:pt idx="16">
                  <c:v>2025 Q3</c:v>
                </c:pt>
                <c:pt idx="17">
                  <c:v>2025 Q4</c:v>
                </c:pt>
              </c:strCache>
            </c:strRef>
          </c:cat>
          <c:val>
            <c:numRef>
              <c:f>'Vh. kr-ek aránya'!$F$80:$F$97</c:f>
              <c:numCache>
                <c:formatCode>0.0%</c:formatCode>
                <c:ptCount val="18"/>
                <c:pt idx="0">
                  <c:v>0.42913385826771655</c:v>
                </c:pt>
                <c:pt idx="1">
                  <c:v>0.6470588235294118</c:v>
                </c:pt>
                <c:pt idx="2">
                  <c:v>0.58840579710144925</c:v>
                </c:pt>
                <c:pt idx="3">
                  <c:v>0.71690427698574333</c:v>
                </c:pt>
                <c:pt idx="4">
                  <c:v>0.640625</c:v>
                </c:pt>
                <c:pt idx="5">
                  <c:v>0.55726872246696035</c:v>
                </c:pt>
                <c:pt idx="6">
                  <c:v>0.5892857142857143</c:v>
                </c:pt>
                <c:pt idx="7">
                  <c:v>0.60227272727272729</c:v>
                </c:pt>
                <c:pt idx="8">
                  <c:v>0.7579617834394905</c:v>
                </c:pt>
                <c:pt idx="9">
                  <c:v>0.80246913580246915</c:v>
                </c:pt>
                <c:pt idx="10">
                  <c:v>0.63013698630136983</c:v>
                </c:pt>
                <c:pt idx="11">
                  <c:v>0.82653061224489799</c:v>
                </c:pt>
                <c:pt idx="12">
                  <c:v>0.82203389830508478</c:v>
                </c:pt>
                <c:pt idx="13">
                  <c:v>0.83902439024390241</c:v>
                </c:pt>
                <c:pt idx="14">
                  <c:v>0.64615384615384619</c:v>
                </c:pt>
                <c:pt idx="15">
                  <c:v>0.81196581196581197</c:v>
                </c:pt>
                <c:pt idx="16">
                  <c:v>0.82758620689655171</c:v>
                </c:pt>
                <c:pt idx="17">
                  <c:v>0.890625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C7-4BC6-A91C-D730BDD4B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1404872"/>
        <c:axId val="471405200"/>
      </c:barChart>
      <c:catAx>
        <c:axId val="47140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hu-HU"/>
          </a:p>
        </c:txPr>
        <c:crossAx val="471405200"/>
        <c:crosses val="autoZero"/>
        <c:auto val="1"/>
        <c:lblAlgn val="ctr"/>
        <c:lblOffset val="100"/>
        <c:noMultiLvlLbl val="0"/>
      </c:catAx>
      <c:valAx>
        <c:axId val="47140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hu-HU"/>
          </a:p>
        </c:txPr>
        <c:crossAx val="471404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Szövegegyezőség!$B$1</c:f>
              <c:strCache>
                <c:ptCount val="1"/>
                <c:pt idx="0">
                  <c:v>Általános indokolás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t" anchorCtr="0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Szövegegyezőség!$A$2:$A$7</c:f>
              <c:strCache>
                <c:ptCount val="6"/>
                <c:pt idx="0">
                  <c:v>1. vs 2. </c:v>
                </c:pt>
                <c:pt idx="1">
                  <c:v>2. vs 3. </c:v>
                </c:pt>
                <c:pt idx="2">
                  <c:v>3. vs 4. </c:v>
                </c:pt>
                <c:pt idx="3">
                  <c:v>4. vs 5. </c:v>
                </c:pt>
                <c:pt idx="4">
                  <c:v>5. vs 6. </c:v>
                </c:pt>
                <c:pt idx="5">
                  <c:v>6. vs 7. </c:v>
                </c:pt>
              </c:strCache>
            </c:strRef>
          </c:cat>
          <c:val>
            <c:numRef>
              <c:f>Szövegegyezőség!$B$2:$B$7</c:f>
              <c:numCache>
                <c:formatCode>0.0%</c:formatCode>
                <c:ptCount val="6"/>
                <c:pt idx="0">
                  <c:v>0.84499999999999997</c:v>
                </c:pt>
                <c:pt idx="1">
                  <c:v>0.96799999999999997</c:v>
                </c:pt>
                <c:pt idx="2">
                  <c:v>0.96799999999999997</c:v>
                </c:pt>
                <c:pt idx="3">
                  <c:v>0.95699999999999996</c:v>
                </c:pt>
                <c:pt idx="4">
                  <c:v>0.871</c:v>
                </c:pt>
                <c:pt idx="5">
                  <c:v>0.79400000000000004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F4-42E0-B820-F81E2A2CE9B3}"/>
            </c:ext>
          </c:extLst>
        </c:ser>
        <c:ser>
          <c:idx val="1"/>
          <c:order val="1"/>
          <c:tx>
            <c:strRef>
              <c:f>Szövegegyezőség!$C$1</c:f>
              <c:strCache>
                <c:ptCount val="1"/>
                <c:pt idx="0">
                  <c:v>Részletes indokolás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Szövegegyezőség!$A$2:$A$7</c:f>
              <c:strCache>
                <c:ptCount val="6"/>
                <c:pt idx="0">
                  <c:v>1. vs 2. </c:v>
                </c:pt>
                <c:pt idx="1">
                  <c:v>2. vs 3. </c:v>
                </c:pt>
                <c:pt idx="2">
                  <c:v>3. vs 4. </c:v>
                </c:pt>
                <c:pt idx="3">
                  <c:v>4. vs 5. </c:v>
                </c:pt>
                <c:pt idx="4">
                  <c:v>5. vs 6. </c:v>
                </c:pt>
                <c:pt idx="5">
                  <c:v>6. vs 7. </c:v>
                </c:pt>
              </c:strCache>
            </c:strRef>
          </c:cat>
          <c:val>
            <c:numRef>
              <c:f>Szövegegyezőség!$C$2:$C$7</c:f>
              <c:numCache>
                <c:formatCode>0.0%</c:formatCode>
                <c:ptCount val="6"/>
                <c:pt idx="0">
                  <c:v>0.30299999999999999</c:v>
                </c:pt>
                <c:pt idx="1">
                  <c:v>0.77600000000000002</c:v>
                </c:pt>
                <c:pt idx="2">
                  <c:v>0.90400000000000003</c:v>
                </c:pt>
                <c:pt idx="3">
                  <c:v>0.90600000000000003</c:v>
                </c:pt>
                <c:pt idx="4">
                  <c:v>0.90400000000000003</c:v>
                </c:pt>
                <c:pt idx="5">
                  <c:v>0.90800000000000003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F4-42E0-B820-F81E2A2CE9B3}"/>
            </c:ext>
          </c:extLst>
        </c:ser>
        <c:ser>
          <c:idx val="2"/>
          <c:order val="2"/>
          <c:tx>
            <c:strRef>
              <c:f>Szövegegyezőség!$D$1</c:f>
              <c:strCache>
                <c:ptCount val="1"/>
                <c:pt idx="0">
                  <c:v>Preambulum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Szövegegyezőség!$A$2:$A$7</c:f>
              <c:strCache>
                <c:ptCount val="6"/>
                <c:pt idx="0">
                  <c:v>1. vs 2. </c:v>
                </c:pt>
                <c:pt idx="1">
                  <c:v>2. vs 3. </c:v>
                </c:pt>
                <c:pt idx="2">
                  <c:v>3. vs 4. </c:v>
                </c:pt>
                <c:pt idx="3">
                  <c:v>4. vs 5. </c:v>
                </c:pt>
                <c:pt idx="4">
                  <c:v>5. vs 6. </c:v>
                </c:pt>
                <c:pt idx="5">
                  <c:v>6. vs 7. </c:v>
                </c:pt>
              </c:strCache>
            </c:strRef>
          </c:cat>
          <c:val>
            <c:numRef>
              <c:f>Szövegegyezőség!$D$2:$D$7</c:f>
              <c:numCache>
                <c:formatCode>0.0%</c:formatCode>
                <c:ptCount val="6"/>
                <c:pt idx="0">
                  <c:v>0.98499999999999999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0.76300000000000001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F4-42E0-B820-F81E2A2CE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679296"/>
        <c:axId val="84701568"/>
      </c:barChart>
      <c:catAx>
        <c:axId val="8467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hu-HU"/>
          </a:p>
        </c:txPr>
        <c:crossAx val="84701568"/>
        <c:crosses val="autoZero"/>
        <c:auto val="1"/>
        <c:lblAlgn val="ctr"/>
        <c:lblOffset val="100"/>
        <c:noMultiLvlLbl val="0"/>
      </c:catAx>
      <c:valAx>
        <c:axId val="847015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hu-HU"/>
          </a:p>
        </c:txPr>
        <c:crossAx val="8467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1ADF3A-F83D-4395-A0BC-3A381B26AC1E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4C119E0-2243-4465-BD22-1D6699C1C5C2}">
      <dgm:prSet phldrT="[Szöveg]" custT="1"/>
      <dgm:spPr/>
      <dgm:t>
        <a:bodyPr/>
        <a:lstStyle/>
        <a:p>
          <a:r>
            <a:rPr lang="hu-HU" sz="1200">
              <a:latin typeface="Cambria" panose="02040503050406030204" pitchFamily="18" charset="0"/>
              <a:ea typeface="Cambria" panose="02040503050406030204" pitchFamily="18" charset="0"/>
            </a:rPr>
            <a:t>1. A Kormány törvényjavaslatot nyújt be a veszélyhelyzet meghosszabbítása érdekében</a:t>
          </a:r>
        </a:p>
      </dgm:t>
    </dgm:pt>
    <dgm:pt modelId="{D180CA1C-EE58-45C3-99E8-801784C56E7E}" type="parTrans" cxnId="{6A212680-0F0D-462F-91F0-2F0186CE9CFB}">
      <dgm:prSet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D1CB3F-C21A-466A-A3B9-D0CF3EABF6BC}" type="sibTrans" cxnId="{6A212680-0F0D-462F-91F0-2F0186CE9CFB}">
      <dgm:prSet custT="1"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23B4858-ED72-42C8-83FB-698331C27EEE}">
      <dgm:prSet phldrT="[Szöveg]" custT="1"/>
      <dgm:spPr/>
      <dgm:t>
        <a:bodyPr/>
        <a:lstStyle/>
        <a:p>
          <a:r>
            <a:rPr lang="hu-HU" sz="1200">
              <a:latin typeface="Cambria" panose="02040503050406030204" pitchFamily="18" charset="0"/>
              <a:ea typeface="Cambria" panose="02040503050406030204" pitchFamily="18" charset="0"/>
            </a:rPr>
            <a:t>2. Az Országgyűlés elfogadja a törvényt (megadja a felhatalmazást)</a:t>
          </a:r>
        </a:p>
      </dgm:t>
    </dgm:pt>
    <dgm:pt modelId="{A6B731F9-326A-4370-9C3D-757020791692}" type="parTrans" cxnId="{2D400769-801C-41D2-AFFD-A57EEE2684DF}">
      <dgm:prSet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B2AB4C-E36D-4556-BEBD-894EA5CBC220}" type="sibTrans" cxnId="{2D400769-801C-41D2-AFFD-A57EEE2684DF}">
      <dgm:prSet custT="1"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77B848D-53E8-43F5-9D4B-676443A3F967}">
      <dgm:prSet phldrT="[Szöveg]" custT="1"/>
      <dgm:spPr/>
      <dgm:t>
        <a:bodyPr/>
        <a:lstStyle/>
        <a:p>
          <a:r>
            <a:rPr lang="hu-HU" sz="1200">
              <a:latin typeface="Cambria" panose="02040503050406030204" pitchFamily="18" charset="0"/>
              <a:ea typeface="Cambria" panose="02040503050406030204" pitchFamily="18" charset="0"/>
            </a:rPr>
            <a:t>3. A Kormány kormányrendeletben 6 hónappal meghosszabbítja a veszélyhelyzetet </a:t>
          </a:r>
        </a:p>
      </dgm:t>
    </dgm:pt>
    <dgm:pt modelId="{8FCEB8D5-D9BC-46D5-842E-441E054477E5}" type="parTrans" cxnId="{BC2F4761-30ED-4294-84FD-F8FAF8BD727C}">
      <dgm:prSet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5E0D18-B98B-4977-8B14-23A1AF0CD836}" type="sibTrans" cxnId="{BC2F4761-30ED-4294-84FD-F8FAF8BD727C}">
      <dgm:prSet custT="1"/>
      <dgm:spPr/>
      <dgm:t>
        <a:bodyPr/>
        <a:lstStyle/>
        <a:p>
          <a:endParaRPr lang="hu-HU" sz="12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CBE64E3-E381-40F7-A2A3-B9F0910A04BD}" type="pres">
      <dgm:prSet presAssocID="{221ADF3A-F83D-4395-A0BC-3A381B26AC1E}" presName="cycle" presStyleCnt="0">
        <dgm:presLayoutVars>
          <dgm:dir/>
          <dgm:resizeHandles val="exact"/>
        </dgm:presLayoutVars>
      </dgm:prSet>
      <dgm:spPr/>
    </dgm:pt>
    <dgm:pt modelId="{23DFF493-22D4-4979-B978-387651860274}" type="pres">
      <dgm:prSet presAssocID="{44C119E0-2243-4465-BD22-1D6699C1C5C2}" presName="node" presStyleLbl="node1" presStyleIdx="0" presStyleCnt="3">
        <dgm:presLayoutVars>
          <dgm:bulletEnabled val="1"/>
        </dgm:presLayoutVars>
      </dgm:prSet>
      <dgm:spPr/>
    </dgm:pt>
    <dgm:pt modelId="{C5E8FF54-4252-4362-8AF7-81D46396455A}" type="pres">
      <dgm:prSet presAssocID="{76D1CB3F-C21A-466A-A3B9-D0CF3EABF6BC}" presName="sibTrans" presStyleLbl="sibTrans2D1" presStyleIdx="0" presStyleCnt="3"/>
      <dgm:spPr/>
    </dgm:pt>
    <dgm:pt modelId="{BAD7FECA-B192-4574-8483-449444B8CFB7}" type="pres">
      <dgm:prSet presAssocID="{76D1CB3F-C21A-466A-A3B9-D0CF3EABF6BC}" presName="connectorText" presStyleLbl="sibTrans2D1" presStyleIdx="0" presStyleCnt="3"/>
      <dgm:spPr/>
    </dgm:pt>
    <dgm:pt modelId="{262219CC-384F-4C5F-82B6-DCD39372E9D5}" type="pres">
      <dgm:prSet presAssocID="{923B4858-ED72-42C8-83FB-698331C27EEE}" presName="node" presStyleLbl="node1" presStyleIdx="1" presStyleCnt="3">
        <dgm:presLayoutVars>
          <dgm:bulletEnabled val="1"/>
        </dgm:presLayoutVars>
      </dgm:prSet>
      <dgm:spPr/>
    </dgm:pt>
    <dgm:pt modelId="{5B76E55A-3557-4C83-979C-206CEC115176}" type="pres">
      <dgm:prSet presAssocID="{3FB2AB4C-E36D-4556-BEBD-894EA5CBC220}" presName="sibTrans" presStyleLbl="sibTrans2D1" presStyleIdx="1" presStyleCnt="3"/>
      <dgm:spPr/>
    </dgm:pt>
    <dgm:pt modelId="{178B902A-7E3B-424F-A998-F527ABD628CD}" type="pres">
      <dgm:prSet presAssocID="{3FB2AB4C-E36D-4556-BEBD-894EA5CBC220}" presName="connectorText" presStyleLbl="sibTrans2D1" presStyleIdx="1" presStyleCnt="3"/>
      <dgm:spPr/>
    </dgm:pt>
    <dgm:pt modelId="{ECCCD773-BC55-4707-8B22-880C38BBF737}" type="pres">
      <dgm:prSet presAssocID="{B77B848D-53E8-43F5-9D4B-676443A3F967}" presName="node" presStyleLbl="node1" presStyleIdx="2" presStyleCnt="3">
        <dgm:presLayoutVars>
          <dgm:bulletEnabled val="1"/>
        </dgm:presLayoutVars>
      </dgm:prSet>
      <dgm:spPr/>
    </dgm:pt>
    <dgm:pt modelId="{6AE24BAA-1CA6-4B3C-A5E8-48BE22DCA71F}" type="pres">
      <dgm:prSet presAssocID="{E75E0D18-B98B-4977-8B14-23A1AF0CD836}" presName="sibTrans" presStyleLbl="sibTrans2D1" presStyleIdx="2" presStyleCnt="3"/>
      <dgm:spPr/>
    </dgm:pt>
    <dgm:pt modelId="{02F7841D-9636-4B7C-B5B2-DAD29FD995CE}" type="pres">
      <dgm:prSet presAssocID="{E75E0D18-B98B-4977-8B14-23A1AF0CD836}" presName="connectorText" presStyleLbl="sibTrans2D1" presStyleIdx="2" presStyleCnt="3"/>
      <dgm:spPr/>
    </dgm:pt>
  </dgm:ptLst>
  <dgm:cxnLst>
    <dgm:cxn modelId="{BBD69104-10C0-4F69-A135-DF39574988DB}" type="presOf" srcId="{3FB2AB4C-E36D-4556-BEBD-894EA5CBC220}" destId="{178B902A-7E3B-424F-A998-F527ABD628CD}" srcOrd="1" destOrd="0" presId="urn:microsoft.com/office/officeart/2005/8/layout/cycle2"/>
    <dgm:cxn modelId="{C4F4E72B-135F-419E-B267-5D2113DAB791}" type="presOf" srcId="{3FB2AB4C-E36D-4556-BEBD-894EA5CBC220}" destId="{5B76E55A-3557-4C83-979C-206CEC115176}" srcOrd="0" destOrd="0" presId="urn:microsoft.com/office/officeart/2005/8/layout/cycle2"/>
    <dgm:cxn modelId="{BC2F4761-30ED-4294-84FD-F8FAF8BD727C}" srcId="{221ADF3A-F83D-4395-A0BC-3A381B26AC1E}" destId="{B77B848D-53E8-43F5-9D4B-676443A3F967}" srcOrd="2" destOrd="0" parTransId="{8FCEB8D5-D9BC-46D5-842E-441E054477E5}" sibTransId="{E75E0D18-B98B-4977-8B14-23A1AF0CD836}"/>
    <dgm:cxn modelId="{2E40EF44-BD08-4E13-819E-A36D1CA10A6F}" type="presOf" srcId="{923B4858-ED72-42C8-83FB-698331C27EEE}" destId="{262219CC-384F-4C5F-82B6-DCD39372E9D5}" srcOrd="0" destOrd="0" presId="urn:microsoft.com/office/officeart/2005/8/layout/cycle2"/>
    <dgm:cxn modelId="{C68CE465-A2F0-46D2-BBE8-EED5817BB038}" type="presOf" srcId="{B77B848D-53E8-43F5-9D4B-676443A3F967}" destId="{ECCCD773-BC55-4707-8B22-880C38BBF737}" srcOrd="0" destOrd="0" presId="urn:microsoft.com/office/officeart/2005/8/layout/cycle2"/>
    <dgm:cxn modelId="{E441C368-F75B-498A-B376-A5187C6E1DB5}" type="presOf" srcId="{44C119E0-2243-4465-BD22-1D6699C1C5C2}" destId="{23DFF493-22D4-4979-B978-387651860274}" srcOrd="0" destOrd="0" presId="urn:microsoft.com/office/officeart/2005/8/layout/cycle2"/>
    <dgm:cxn modelId="{2D400769-801C-41D2-AFFD-A57EEE2684DF}" srcId="{221ADF3A-F83D-4395-A0BC-3A381B26AC1E}" destId="{923B4858-ED72-42C8-83FB-698331C27EEE}" srcOrd="1" destOrd="0" parTransId="{A6B731F9-326A-4370-9C3D-757020791692}" sibTransId="{3FB2AB4C-E36D-4556-BEBD-894EA5CBC220}"/>
    <dgm:cxn modelId="{FF290C53-9F79-4526-B3A3-46F2E20937D2}" type="presOf" srcId="{E75E0D18-B98B-4977-8B14-23A1AF0CD836}" destId="{6AE24BAA-1CA6-4B3C-A5E8-48BE22DCA71F}" srcOrd="0" destOrd="0" presId="urn:microsoft.com/office/officeart/2005/8/layout/cycle2"/>
    <dgm:cxn modelId="{E0990F58-6826-43F2-BF48-90630827ED74}" type="presOf" srcId="{221ADF3A-F83D-4395-A0BC-3A381B26AC1E}" destId="{3CBE64E3-E381-40F7-A2A3-B9F0910A04BD}" srcOrd="0" destOrd="0" presId="urn:microsoft.com/office/officeart/2005/8/layout/cycle2"/>
    <dgm:cxn modelId="{6A212680-0F0D-462F-91F0-2F0186CE9CFB}" srcId="{221ADF3A-F83D-4395-A0BC-3A381B26AC1E}" destId="{44C119E0-2243-4465-BD22-1D6699C1C5C2}" srcOrd="0" destOrd="0" parTransId="{D180CA1C-EE58-45C3-99E8-801784C56E7E}" sibTransId="{76D1CB3F-C21A-466A-A3B9-D0CF3EABF6BC}"/>
    <dgm:cxn modelId="{9CF92F86-E553-426F-8CE0-0278297AE566}" type="presOf" srcId="{76D1CB3F-C21A-466A-A3B9-D0CF3EABF6BC}" destId="{BAD7FECA-B192-4574-8483-449444B8CFB7}" srcOrd="1" destOrd="0" presId="urn:microsoft.com/office/officeart/2005/8/layout/cycle2"/>
    <dgm:cxn modelId="{0BA0F892-3538-45D3-B438-4D0D385DE5F8}" type="presOf" srcId="{E75E0D18-B98B-4977-8B14-23A1AF0CD836}" destId="{02F7841D-9636-4B7C-B5B2-DAD29FD995CE}" srcOrd="1" destOrd="0" presId="urn:microsoft.com/office/officeart/2005/8/layout/cycle2"/>
    <dgm:cxn modelId="{1D5DDFB4-D6E2-49D6-BE71-AB9425E97250}" type="presOf" srcId="{76D1CB3F-C21A-466A-A3B9-D0CF3EABF6BC}" destId="{C5E8FF54-4252-4362-8AF7-81D46396455A}" srcOrd="0" destOrd="0" presId="urn:microsoft.com/office/officeart/2005/8/layout/cycle2"/>
    <dgm:cxn modelId="{63BC78C1-A71E-4586-BAAF-80400DDB120C}" type="presParOf" srcId="{3CBE64E3-E381-40F7-A2A3-B9F0910A04BD}" destId="{23DFF493-22D4-4979-B978-387651860274}" srcOrd="0" destOrd="0" presId="urn:microsoft.com/office/officeart/2005/8/layout/cycle2"/>
    <dgm:cxn modelId="{6E9E8590-4CA5-4507-A0AB-173998234432}" type="presParOf" srcId="{3CBE64E3-E381-40F7-A2A3-B9F0910A04BD}" destId="{C5E8FF54-4252-4362-8AF7-81D46396455A}" srcOrd="1" destOrd="0" presId="urn:microsoft.com/office/officeart/2005/8/layout/cycle2"/>
    <dgm:cxn modelId="{5ABB8297-D7A6-4AEC-AA95-CC5246CF4BC8}" type="presParOf" srcId="{C5E8FF54-4252-4362-8AF7-81D46396455A}" destId="{BAD7FECA-B192-4574-8483-449444B8CFB7}" srcOrd="0" destOrd="0" presId="urn:microsoft.com/office/officeart/2005/8/layout/cycle2"/>
    <dgm:cxn modelId="{504F1F72-8918-4A38-8313-FFCD5454A13A}" type="presParOf" srcId="{3CBE64E3-E381-40F7-A2A3-B9F0910A04BD}" destId="{262219CC-384F-4C5F-82B6-DCD39372E9D5}" srcOrd="2" destOrd="0" presId="urn:microsoft.com/office/officeart/2005/8/layout/cycle2"/>
    <dgm:cxn modelId="{CF70137C-E337-4957-9954-306B7FC59CA4}" type="presParOf" srcId="{3CBE64E3-E381-40F7-A2A3-B9F0910A04BD}" destId="{5B76E55A-3557-4C83-979C-206CEC115176}" srcOrd="3" destOrd="0" presId="urn:microsoft.com/office/officeart/2005/8/layout/cycle2"/>
    <dgm:cxn modelId="{B540C209-6D61-42D8-8FF1-B9C05DC6CF5D}" type="presParOf" srcId="{5B76E55A-3557-4C83-979C-206CEC115176}" destId="{178B902A-7E3B-424F-A998-F527ABD628CD}" srcOrd="0" destOrd="0" presId="urn:microsoft.com/office/officeart/2005/8/layout/cycle2"/>
    <dgm:cxn modelId="{F29C663A-D61F-4A17-8A6E-C800A83201C1}" type="presParOf" srcId="{3CBE64E3-E381-40F7-A2A3-B9F0910A04BD}" destId="{ECCCD773-BC55-4707-8B22-880C38BBF737}" srcOrd="4" destOrd="0" presId="urn:microsoft.com/office/officeart/2005/8/layout/cycle2"/>
    <dgm:cxn modelId="{D78C3FDB-4616-42CE-9967-6446EC49FD3A}" type="presParOf" srcId="{3CBE64E3-E381-40F7-A2A3-B9F0910A04BD}" destId="{6AE24BAA-1CA6-4B3C-A5E8-48BE22DCA71F}" srcOrd="5" destOrd="0" presId="urn:microsoft.com/office/officeart/2005/8/layout/cycle2"/>
    <dgm:cxn modelId="{99D5AAC7-AD15-40E7-9982-AE67F029D7E8}" type="presParOf" srcId="{6AE24BAA-1CA6-4B3C-A5E8-48BE22DCA71F}" destId="{02F7841D-9636-4B7C-B5B2-DAD29FD995C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FF493-22D4-4979-B978-387651860274}">
      <dsp:nvSpPr>
        <dsp:cNvPr id="0" name=""/>
        <dsp:cNvSpPr/>
      </dsp:nvSpPr>
      <dsp:spPr>
        <a:xfrm>
          <a:off x="2204773" y="525"/>
          <a:ext cx="1771666" cy="17716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>
              <a:latin typeface="Cambria" panose="02040503050406030204" pitchFamily="18" charset="0"/>
              <a:ea typeface="Cambria" panose="02040503050406030204" pitchFamily="18" charset="0"/>
            </a:rPr>
            <a:t>1. A Kormány törvényjavaslatot nyújt be a veszélyhelyzet meghosszabbítása érdekében</a:t>
          </a:r>
        </a:p>
      </dsp:txBody>
      <dsp:txXfrm>
        <a:off x="2464227" y="259979"/>
        <a:ext cx="1252758" cy="1252758"/>
      </dsp:txXfrm>
    </dsp:sp>
    <dsp:sp modelId="{C5E8FF54-4252-4362-8AF7-81D46396455A}">
      <dsp:nvSpPr>
        <dsp:cNvPr id="0" name=""/>
        <dsp:cNvSpPr/>
      </dsp:nvSpPr>
      <dsp:spPr>
        <a:xfrm rot="3600000">
          <a:off x="3513466" y="1728955"/>
          <a:ext cx="472445" cy="5979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48899" y="1787170"/>
        <a:ext cx="330712" cy="358763"/>
      </dsp:txXfrm>
    </dsp:sp>
    <dsp:sp modelId="{262219CC-384F-4C5F-82B6-DCD39372E9D5}">
      <dsp:nvSpPr>
        <dsp:cNvPr id="0" name=""/>
        <dsp:cNvSpPr/>
      </dsp:nvSpPr>
      <dsp:spPr>
        <a:xfrm>
          <a:off x="3536310" y="2306814"/>
          <a:ext cx="1771666" cy="17716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>
              <a:latin typeface="Cambria" panose="02040503050406030204" pitchFamily="18" charset="0"/>
              <a:ea typeface="Cambria" panose="02040503050406030204" pitchFamily="18" charset="0"/>
            </a:rPr>
            <a:t>2. Az Országgyűlés elfogadja a törvényt (megadja a felhatalmazást)</a:t>
          </a:r>
        </a:p>
      </dsp:txBody>
      <dsp:txXfrm>
        <a:off x="3795764" y="2566268"/>
        <a:ext cx="1252758" cy="1252758"/>
      </dsp:txXfrm>
    </dsp:sp>
    <dsp:sp modelId="{5B76E55A-3557-4C83-979C-206CEC115176}">
      <dsp:nvSpPr>
        <dsp:cNvPr id="0" name=""/>
        <dsp:cNvSpPr/>
      </dsp:nvSpPr>
      <dsp:spPr>
        <a:xfrm rot="10800000">
          <a:off x="2867755" y="2893679"/>
          <a:ext cx="472445" cy="5979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3009488" y="3013266"/>
        <a:ext cx="330712" cy="358763"/>
      </dsp:txXfrm>
    </dsp:sp>
    <dsp:sp modelId="{ECCCD773-BC55-4707-8B22-880C38BBF737}">
      <dsp:nvSpPr>
        <dsp:cNvPr id="0" name=""/>
        <dsp:cNvSpPr/>
      </dsp:nvSpPr>
      <dsp:spPr>
        <a:xfrm>
          <a:off x="873237" y="2306814"/>
          <a:ext cx="1771666" cy="17716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>
              <a:latin typeface="Cambria" panose="02040503050406030204" pitchFamily="18" charset="0"/>
              <a:ea typeface="Cambria" panose="02040503050406030204" pitchFamily="18" charset="0"/>
            </a:rPr>
            <a:t>3. A Kormány kormányrendeletben 6 hónappal meghosszabbítja a veszélyhelyzetet </a:t>
          </a:r>
        </a:p>
      </dsp:txBody>
      <dsp:txXfrm>
        <a:off x="1132691" y="2566268"/>
        <a:ext cx="1252758" cy="1252758"/>
      </dsp:txXfrm>
    </dsp:sp>
    <dsp:sp modelId="{6AE24BAA-1CA6-4B3C-A5E8-48BE22DCA71F}">
      <dsp:nvSpPr>
        <dsp:cNvPr id="0" name=""/>
        <dsp:cNvSpPr/>
      </dsp:nvSpPr>
      <dsp:spPr>
        <a:xfrm rot="18000000">
          <a:off x="2181930" y="1752114"/>
          <a:ext cx="472445" cy="5979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17363" y="1933073"/>
        <a:ext cx="330712" cy="358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A8ADA3-BFA0-1BE7-7B02-C99472E00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14E89EC-867A-031C-4B00-452D3B72C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BE52598-AAFE-97E9-1B70-8D50344F0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C4C13A8-60A9-930E-AF1B-C4F83C66E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2C4C945-4F12-4895-AD98-4D4991E7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044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6BE2D4-DAB2-1745-F759-EF354D7CE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E45600E-1514-BAA4-3329-EE58D4566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73AA513-DE35-0BAE-9410-B885D4918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9B9E12B-B10A-B944-AE57-3BF5825D7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B875E6-5606-3A6E-CFF0-10726466E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537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3FAA497-9EB9-A8C3-47B3-2B2A52456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C1CEFB9-034E-CB24-21B9-E1AAAB1BB3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69EEE07-0FE4-5192-DD0D-85F8087D4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68C9D21-C332-48DF-F135-14487C04E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46855D4-0402-240F-24DC-A58BA3A9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568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0BE0B0-8CF1-40A2-B852-4C42E118A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8FEF61-3A3E-600F-4D5C-45041229D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4816DB4-4003-9C44-AC45-8DACEB6E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D6D7E9A-80F8-BDEF-BA71-40DEAE9F7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123CA5-8FE7-B499-E0CF-0C6862D7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903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DEF2B1-F272-AB1E-66FE-824738E45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8AA0791-0DE5-3B48-85B1-B598D23EF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06C600E-2230-F8B2-0B51-CFDD6843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C5FAACF-DB33-6B45-8BA7-479E7631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A41A74-8A59-E221-D2D8-5F433CB9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254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AB659C-A25C-C923-9FF6-56227B0DB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8E9C1EC-E28D-3A6D-4EBE-7A6515BE4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C68BE28-3D31-0F0D-9FD6-0AC29020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4E0C1DA-0A15-AAED-ABB6-C797EC173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379CC59-B755-A4E3-BE36-DD0409C67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8D8DF73-E782-B608-AFF0-BEC5A5D2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3813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F250C9-35BE-EFFE-8B61-E6B96997C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350103D-DD6E-02C3-7853-990A69B8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AD44C37-07C7-089E-6B9C-56C04F271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C9CA5DA-B25B-E339-C8E9-7CC9859043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E80B79C-ED99-A540-6193-4BB21093F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32FE90F-5058-D3E6-1EF8-334DF784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9762B4-F188-EBA0-7B21-C7865813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BD4BCE1-2254-68A3-B1A7-5F49C623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004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4D2FDD-833E-E44B-32A3-3A031D93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1DFE402-6F96-9E48-6386-A0E044ED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BF5B3EC-DD18-3E3B-A1A3-A283A0343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C66BF70-71AD-F7FE-BB54-C65B6B53D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519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3679194-15FC-F59A-2206-361BA5732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8A6E196-0414-981D-90AF-BAA58E5A0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43DA46B-B0BE-572B-B037-CE2E08B2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173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841FCB-7461-55F6-F692-28CE1DB3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CE6E3F-9400-6607-6557-30B1A98B7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70A6DE8-13B7-1B75-AD36-4BCDEA1E2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AD2DA1C-5244-179B-7634-5D956B50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83A4F62-39DC-DFA8-909F-8FF1EC93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D8E2FAB-9A3C-14E9-6C31-CE0DB0601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952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EF337-3190-D31D-7B16-22039D005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6E5966D-3808-5B65-24E3-0F0F1796A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7261D8-D6D0-96CE-DCB2-3FCE9854D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5813277-97D1-C3DD-AD27-A2887FF6E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0C4C57F-68F2-CB49-6790-F9095412D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B9701C2-F14B-400C-78A6-36B1B456F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73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C7C1625-B403-112E-9B27-7E2FD17F2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CD32131-48CD-5CE7-3D40-1E9EA49BA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5EBD931-B8F2-5F4A-CB72-2A623E9C3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528E2-56F4-45FA-9814-F16F90E41F44}" type="datetimeFigureOut">
              <a:rPr lang="hu-HU" smtClean="0"/>
              <a:t>2026. 04. 22.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1856CDB-07FA-0221-95E3-8E6FD7BE4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F4518AA-86B2-A2D5-8505-9A15849ED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2D8E1-8339-4F4D-AD1A-86F7D7371D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5920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aláírás, kültéri, bezárás látható&#10;&#10;Automatikusan generált leírás">
            <a:extLst>
              <a:ext uri="{FF2B5EF4-FFF2-40B4-BE49-F238E27FC236}">
                <a16:creationId xmlns:a16="http://schemas.microsoft.com/office/drawing/2014/main" id="{A6D48047-9D20-4765-AF0A-1A3047F625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08" b="9091"/>
          <a:stretch/>
        </p:blipFill>
        <p:spPr>
          <a:xfrm>
            <a:off x="4126613" y="0"/>
            <a:ext cx="8534400" cy="6857990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FEE4F7B3-5302-4B32-BF2D-DE5C40BF4E4D}"/>
              </a:ext>
            </a:extLst>
          </p:cNvPr>
          <p:cNvSpPr txBox="1"/>
          <p:nvPr/>
        </p:nvSpPr>
        <p:spPr>
          <a:xfrm>
            <a:off x="359282" y="5758595"/>
            <a:ext cx="3438906" cy="8072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00" b="1">
                <a:latin typeface="Cambria" panose="02040503050406030204" pitchFamily="18" charset="0"/>
              </a:rPr>
              <a:t>Horváth</a:t>
            </a:r>
            <a:r>
              <a:rPr lang="en-US" sz="1700" b="1">
                <a:latin typeface="Cambria" panose="02040503050406030204" pitchFamily="18" charset="0"/>
              </a:rPr>
              <a:t> Attila</a:t>
            </a:r>
            <a:endParaRPr lang="hu-HU" sz="1700" b="1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00">
                <a:latin typeface="Cambria" panose="02040503050406030204" pitchFamily="18" charset="0"/>
              </a:rPr>
              <a:t>vezető kutató, MFI</a:t>
            </a:r>
            <a:endParaRPr lang="hu-HU" sz="1700" dirty="0">
              <a:latin typeface="Cambria" panose="020405030504060302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700">
                <a:latin typeface="Cambria" panose="02040503050406030204" pitchFamily="18" charset="0"/>
              </a:rPr>
              <a:t>egyetemi docens, NKE </a:t>
            </a:r>
            <a:r>
              <a:rPr lang="hu-HU" sz="1700" dirty="0">
                <a:latin typeface="Cambria" panose="02040503050406030204" pitchFamily="18" charset="0"/>
              </a:rPr>
              <a:t>ÁNTK</a:t>
            </a:r>
            <a:endParaRPr lang="en-US" sz="1700" dirty="0">
              <a:latin typeface="Cambria" panose="02040503050406030204" pitchFamily="18" charset="0"/>
            </a:endParaRP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EBF10281-8E08-C33D-802B-0CB4F9FA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11A2A-9BDA-4F6F-AE4C-4534D6EE5ECE}" type="slidenum">
              <a:rPr lang="hu-HU" smtClean="0"/>
              <a:t>1</a:t>
            </a:fld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11BD37D-D71F-A733-BF5A-B1974D4E543B}"/>
              </a:ext>
            </a:extLst>
          </p:cNvPr>
          <p:cNvSpPr txBox="1"/>
          <p:nvPr/>
        </p:nvSpPr>
        <p:spPr>
          <a:xfrm>
            <a:off x="197709" y="1099405"/>
            <a:ext cx="386354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hu-HU" sz="2800" b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Contra legem? </a:t>
            </a:r>
            <a:endParaRPr lang="hu-HU" sz="28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hu-HU" sz="2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hu-HU" sz="240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veszélyhelyzeti jogalkotás hat éve</a:t>
            </a:r>
            <a:endParaRPr lang="hu-H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3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Szőlő utcáról az Igazságügyi Minisztérium: Politikus, kormánytag  érintettsége nem merült fel - WMN">
            <a:extLst>
              <a:ext uri="{FF2B5EF4-FFF2-40B4-BE49-F238E27FC236}">
                <a16:creationId xmlns:a16="http://schemas.microsoft.com/office/drawing/2014/main" id="{7452139B-3591-2F51-3553-1A114ADE6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79" y="3921209"/>
            <a:ext cx="4408998" cy="247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arvágás jelentése">
            <a:extLst>
              <a:ext uri="{FF2B5EF4-FFF2-40B4-BE49-F238E27FC236}">
                <a16:creationId xmlns:a16="http://schemas.microsoft.com/office/drawing/2014/main" id="{9EBC631A-3EB9-89E0-DD3E-49A3083D5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27" y="3921209"/>
            <a:ext cx="3719384" cy="247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ége a szabad durrogtatásnak: ezt soha nem gondoltad volna a budapesti  szilveszterről - BudAPPest">
            <a:extLst>
              <a:ext uri="{FF2B5EF4-FFF2-40B4-BE49-F238E27FC236}">
                <a16:creationId xmlns:a16="http://schemas.microsoft.com/office/drawing/2014/main" id="{45823EB9-B55A-26F4-EA38-D17933417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27" y="203897"/>
            <a:ext cx="3744610" cy="291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 descr="A képen kültéri, jármű, Szárazföldi jármű, busz látható&#10;&#10;Automatikusan generált leírás">
            <a:extLst>
              <a:ext uri="{FF2B5EF4-FFF2-40B4-BE49-F238E27FC236}">
                <a16:creationId xmlns:a16="http://schemas.microsoft.com/office/drawing/2014/main" id="{BC229E70-7274-E356-F9F6-59FE201B12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79" y="183295"/>
            <a:ext cx="4398690" cy="2914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Kép 8" descr="A képen kültéri, fegyver, hadsereg, katona látható&#10;&#10;Automatikusan generált leírás">
            <a:extLst>
              <a:ext uri="{FF2B5EF4-FFF2-40B4-BE49-F238E27FC236}">
                <a16:creationId xmlns:a16="http://schemas.microsoft.com/office/drawing/2014/main" id="{6B3E7CC1-5162-878C-DD84-150F42F367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780" y="1110939"/>
            <a:ext cx="6260840" cy="469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122CEE1-0FEA-62AB-DE96-01F036715F56}"/>
              </a:ext>
            </a:extLst>
          </p:cNvPr>
          <p:cNvSpPr txBox="1"/>
          <p:nvPr/>
        </p:nvSpPr>
        <p:spPr>
          <a:xfrm>
            <a:off x="193979" y="3204519"/>
            <a:ext cx="440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/>
              <a:t>Fővárosi </a:t>
            </a:r>
            <a:r>
              <a:rPr lang="hu-HU" i="1"/>
              <a:t>hop on hop off</a:t>
            </a:r>
            <a:r>
              <a:rPr lang="hu-HU"/>
              <a:t> buszok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9B4BDD4-F5ED-7EC9-0600-4529310B9C7C}"/>
              </a:ext>
            </a:extLst>
          </p:cNvPr>
          <p:cNvSpPr txBox="1"/>
          <p:nvPr/>
        </p:nvSpPr>
        <p:spPr>
          <a:xfrm>
            <a:off x="193979" y="6450226"/>
            <a:ext cx="440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/>
              <a:t>Szőlő utcai gyermekotthon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EE71A8F-A5EB-B37F-8DD5-C1C597C89404}"/>
              </a:ext>
            </a:extLst>
          </p:cNvPr>
          <p:cNvSpPr txBox="1"/>
          <p:nvPr/>
        </p:nvSpPr>
        <p:spPr>
          <a:xfrm>
            <a:off x="8158928" y="3204519"/>
            <a:ext cx="3744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/>
              <a:t>Augusztus 20-i tűzijáték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4687DA85-8D3D-7BD1-D1B7-6610939FA726}"/>
              </a:ext>
            </a:extLst>
          </p:cNvPr>
          <p:cNvSpPr txBox="1"/>
          <p:nvPr/>
        </p:nvSpPr>
        <p:spPr>
          <a:xfrm>
            <a:off x="8253411" y="6426880"/>
            <a:ext cx="3744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/>
              <a:t>Fakivágás engedélyezése</a:t>
            </a:r>
          </a:p>
        </p:txBody>
      </p:sp>
    </p:spTree>
    <p:extLst>
      <p:ext uri="{BB962C8B-B14F-4D97-AF65-F5344CB8AC3E}">
        <p14:creationId xmlns:p14="http://schemas.microsoft.com/office/powerpoint/2010/main" val="409236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 descr="A képen szöveg, naptár, számológép látható&#10;&#10;Automatikusan generált leírás">
            <a:extLst>
              <a:ext uri="{FF2B5EF4-FFF2-40B4-BE49-F238E27FC236}">
                <a16:creationId xmlns:a16="http://schemas.microsoft.com/office/drawing/2014/main" id="{A2360EFB-A2BA-DB02-A8C8-CE691D3DC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6799">
            <a:off x="8650244" y="262653"/>
            <a:ext cx="2834253" cy="283425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588EF76-AA71-A369-7155-E8BC29A86617}"/>
              </a:ext>
            </a:extLst>
          </p:cNvPr>
          <p:cNvSpPr txBox="1"/>
          <p:nvPr/>
        </p:nvSpPr>
        <p:spPr>
          <a:xfrm>
            <a:off x="444852" y="494270"/>
            <a:ext cx="5964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latin typeface="Cambria" panose="02040503050406030204" pitchFamily="18" charset="0"/>
                <a:ea typeface="Cambria" panose="02040503050406030204" pitchFamily="18" charset="0"/>
              </a:rPr>
              <a:t>Veszélyhelyzet </a:t>
            </a:r>
            <a:r>
              <a:rPr lang="hu-HU" sz="36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timeline</a:t>
            </a:r>
            <a:endParaRPr lang="hu-HU" sz="36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DD4AFF27-4155-42DB-2338-8C72C8E00905}"/>
              </a:ext>
            </a:extLst>
          </p:cNvPr>
          <p:cNvSpPr/>
          <p:nvPr/>
        </p:nvSpPr>
        <p:spPr>
          <a:xfrm>
            <a:off x="444852" y="4137812"/>
            <a:ext cx="774348" cy="24713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1436B504-97C6-8E58-8168-6FC5E835109C}"/>
              </a:ext>
            </a:extLst>
          </p:cNvPr>
          <p:cNvSpPr/>
          <p:nvPr/>
        </p:nvSpPr>
        <p:spPr>
          <a:xfrm>
            <a:off x="4357909" y="4137812"/>
            <a:ext cx="774348" cy="24713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47B422F8-9EFC-9FCC-7D24-71772FE3D26E}"/>
              </a:ext>
            </a:extLst>
          </p:cNvPr>
          <p:cNvSpPr/>
          <p:nvPr/>
        </p:nvSpPr>
        <p:spPr>
          <a:xfrm>
            <a:off x="8153511" y="4113100"/>
            <a:ext cx="774348" cy="2471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9D6F9C0-3F4A-0E22-33EF-19A226CD4688}"/>
              </a:ext>
            </a:extLst>
          </p:cNvPr>
          <p:cNvSpPr txBox="1"/>
          <p:nvPr/>
        </p:nvSpPr>
        <p:spPr>
          <a:xfrm>
            <a:off x="1242534" y="4052002"/>
            <a:ext cx="32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</a:rPr>
              <a:t>Járványveszélyhelyzet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5D23386-8E8A-3EAC-C072-27EAC7E7EF38}"/>
              </a:ext>
            </a:extLst>
          </p:cNvPr>
          <p:cNvSpPr txBox="1"/>
          <p:nvPr/>
        </p:nvSpPr>
        <p:spPr>
          <a:xfrm>
            <a:off x="5132257" y="4052002"/>
            <a:ext cx="32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</a:rPr>
              <a:t>Háborús veszélyhelyzet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08282E63-4F42-6F2F-C19E-D70D6C9E0DE7}"/>
              </a:ext>
            </a:extLst>
          </p:cNvPr>
          <p:cNvSpPr txBox="1"/>
          <p:nvPr/>
        </p:nvSpPr>
        <p:spPr>
          <a:xfrm>
            <a:off x="8927859" y="4039314"/>
            <a:ext cx="32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</a:rPr>
              <a:t>„Kombinált” veszélyhelyzet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7CD45186-5848-B8AC-E15C-2EE384C658DB}"/>
              </a:ext>
            </a:extLst>
          </p:cNvPr>
          <p:cNvSpPr txBox="1"/>
          <p:nvPr/>
        </p:nvSpPr>
        <p:spPr>
          <a:xfrm>
            <a:off x="444849" y="4942703"/>
            <a:ext cx="995954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Cambria" panose="02040503050406030204" pitchFamily="18" charset="0"/>
                <a:ea typeface="Cambria" panose="02040503050406030204" pitchFamily="18" charset="0"/>
              </a:rPr>
              <a:t>Mi van még?</a:t>
            </a:r>
          </a:p>
          <a:p>
            <a:endParaRPr lang="hu-HU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r>
              <a:rPr lang="hu-HU" sz="2400" dirty="0">
                <a:latin typeface="Cambria" panose="02040503050406030204" pitchFamily="18" charset="0"/>
                <a:ea typeface="Cambria" panose="02040503050406030204" pitchFamily="18" charset="0"/>
              </a:rPr>
              <a:t>Tömeges bevándorlás okozta válsághelyzet (2016.03.10– ) </a:t>
            </a:r>
          </a:p>
          <a:p>
            <a:r>
              <a:rPr lang="hu-HU" sz="2400" dirty="0">
                <a:latin typeface="Cambria" panose="02040503050406030204" pitchFamily="18" charset="0"/>
                <a:ea typeface="Cambria" panose="02040503050406030204" pitchFamily="18" charset="0"/>
              </a:rPr>
              <a:t>Energia-veszélyhelyzet (</a:t>
            </a:r>
            <a:r>
              <a:rPr lang="hu-HU" sz="2400">
                <a:latin typeface="Cambria" panose="02040503050406030204" pitchFamily="18" charset="0"/>
                <a:ea typeface="Cambria" panose="02040503050406030204" pitchFamily="18" charset="0"/>
              </a:rPr>
              <a:t>2022.07.15– ?)</a:t>
            </a:r>
            <a:endParaRPr lang="hu-H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6C23EA84-F904-9968-ED1C-7B064B03A8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53823"/>
              </p:ext>
            </p:extLst>
          </p:nvPr>
        </p:nvGraphicFramePr>
        <p:xfrm>
          <a:off x="444849" y="2891936"/>
          <a:ext cx="10997067" cy="844394"/>
        </p:xfrm>
        <a:graphic>
          <a:graphicData uri="http://schemas.openxmlformats.org/drawingml/2006/table">
            <a:tbl>
              <a:tblPr/>
              <a:tblGrid>
                <a:gridCol w="111491">
                  <a:extLst>
                    <a:ext uri="{9D8B030D-6E8A-4147-A177-3AD203B41FA5}">
                      <a16:colId xmlns:a16="http://schemas.microsoft.com/office/drawing/2014/main" val="729392044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297354355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328417219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90492847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548038256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7679342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65013967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47160235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554327492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869575876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655340566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872353908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46890760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269211747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100436064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89274674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12014947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4069832515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432714430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148575232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755170218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99682995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823063020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51273086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92453342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603350996"/>
                    </a:ext>
                  </a:extLst>
                </a:gridCol>
                <a:gridCol w="47299">
                  <a:extLst>
                    <a:ext uri="{9D8B030D-6E8A-4147-A177-3AD203B41FA5}">
                      <a16:colId xmlns:a16="http://schemas.microsoft.com/office/drawing/2014/main" val="11215823"/>
                    </a:ext>
                  </a:extLst>
                </a:gridCol>
                <a:gridCol w="47299">
                  <a:extLst>
                    <a:ext uri="{9D8B030D-6E8A-4147-A177-3AD203B41FA5}">
                      <a16:colId xmlns:a16="http://schemas.microsoft.com/office/drawing/2014/main" val="3978312669"/>
                    </a:ext>
                  </a:extLst>
                </a:gridCol>
                <a:gridCol w="47299">
                  <a:extLst>
                    <a:ext uri="{9D8B030D-6E8A-4147-A177-3AD203B41FA5}">
                      <a16:colId xmlns:a16="http://schemas.microsoft.com/office/drawing/2014/main" val="2771207870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997978909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976460208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483688929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879688186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698415531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131908204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035755098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813897210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800362478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392373852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173309017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57321080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986947487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184397666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474607034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185582848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3623750285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939241173"/>
                    </a:ext>
                  </a:extLst>
                </a:gridCol>
                <a:gridCol w="111491">
                  <a:extLst>
                    <a:ext uri="{9D8B030D-6E8A-4147-A177-3AD203B41FA5}">
                      <a16:colId xmlns:a16="http://schemas.microsoft.com/office/drawing/2014/main" val="2187975065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560113171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407448535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3318106685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582938861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762884909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938916862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229658664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834387174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187786170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488707872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940218449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134508307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4150242387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410430362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387116213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446416485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612726791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797032083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597287233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3432693154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831474089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433712644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736354184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944678201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458609643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1389785519"/>
                    </a:ext>
                  </a:extLst>
                </a:gridCol>
                <a:gridCol w="216225">
                  <a:extLst>
                    <a:ext uri="{9D8B030D-6E8A-4147-A177-3AD203B41FA5}">
                      <a16:colId xmlns:a16="http://schemas.microsoft.com/office/drawing/2014/main" val="2636849550"/>
                    </a:ext>
                  </a:extLst>
                </a:gridCol>
              </a:tblGrid>
              <a:tr h="475420">
                <a:tc gridSpan="10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7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2026</a:t>
                      </a:r>
                    </a:p>
                  </a:txBody>
                  <a:tcPr marL="3214" marR="3214" marT="32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17619"/>
                  </a:ext>
                </a:extLst>
              </a:tr>
              <a:tr h="1724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214" marR="3214" marT="3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556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3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4C28F683-093E-5897-F6B7-1D52077585A1}"/>
              </a:ext>
            </a:extLst>
          </p:cNvPr>
          <p:cNvSpPr txBox="1"/>
          <p:nvPr/>
        </p:nvSpPr>
        <p:spPr>
          <a:xfrm>
            <a:off x="175328" y="529271"/>
            <a:ext cx="1116136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>
                <a:latin typeface="Cambria" panose="02040503050406030204" pitchFamily="18" charset="0"/>
                <a:ea typeface="Cambria" panose="02040503050406030204" pitchFamily="18" charset="0"/>
              </a:rPr>
              <a:t>A veszéhelyzeti kormányrendeletek</a:t>
            </a:r>
          </a:p>
          <a:p>
            <a:endParaRPr lang="hu-HU" sz="3000" b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</a:rPr>
              <a:t>Alaptörvény 53. cikk (1) bekezdés</a:t>
            </a:r>
          </a:p>
          <a:p>
            <a:endParaRPr lang="hu-HU" sz="3000" b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hu-HU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Kép 11" descr="A képen öltöny, személy, szöveg, irodaszerek látható&#10;&#10;Automatikusan generált leírás">
            <a:extLst>
              <a:ext uri="{FF2B5EF4-FFF2-40B4-BE49-F238E27FC236}">
                <a16:creationId xmlns:a16="http://schemas.microsoft.com/office/drawing/2014/main" id="{FEB2EFC9-266B-4BCB-85F3-4CF33D05C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668">
            <a:off x="8038884" y="562180"/>
            <a:ext cx="3512864" cy="2336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922C997E-1BBD-3932-3499-48778D5622D3}"/>
              </a:ext>
            </a:extLst>
          </p:cNvPr>
          <p:cNvSpPr txBox="1"/>
          <p:nvPr/>
        </p:nvSpPr>
        <p:spPr>
          <a:xfrm>
            <a:off x="175328" y="3206927"/>
            <a:ext cx="10626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A Kormány különleges jogrendben rendeletet alkothat, amellyel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egyes </a:t>
            </a:r>
            <a:r>
              <a:rPr lang="hu-HU" sz="3000" dirty="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törvények alkalmazását felfüggesztheti</a:t>
            </a: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törvényi </a:t>
            </a:r>
            <a:r>
              <a:rPr lang="hu-HU" sz="3000" dirty="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rendelkezésektől eltérhet</a:t>
            </a: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egyéb </a:t>
            </a:r>
            <a:r>
              <a:rPr lang="hu-HU" sz="3000" dirty="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rendkívüli </a:t>
            </a:r>
            <a:r>
              <a:rPr lang="hu-HU" sz="3000">
                <a:latin typeface="Cambria" panose="02040503050406030204" pitchFamily="18" charset="0"/>
                <a:ea typeface="Cambria" panose="02040503050406030204" pitchFamily="18" charset="0"/>
                <a:cs typeface="Verdana" panose="020B0604030504040204" pitchFamily="34" charset="0"/>
              </a:rPr>
              <a:t>intézkedéseket hozhat</a:t>
            </a:r>
            <a:endParaRPr lang="hu-HU" sz="3000" dirty="0">
              <a:latin typeface="Cambria" panose="02040503050406030204" pitchFamily="18" charset="0"/>
              <a:ea typeface="Cambria" panose="02040503050406030204" pitchFamily="18" charset="0"/>
              <a:cs typeface="Verdana" panose="020B0604030504040204" pitchFamily="34" charset="0"/>
            </a:endParaRPr>
          </a:p>
        </p:txBody>
      </p:sp>
      <p:sp>
        <p:nvSpPr>
          <p:cNvPr id="4" name="Jobb oldali kapcsos zárójel 3">
            <a:extLst>
              <a:ext uri="{FF2B5EF4-FFF2-40B4-BE49-F238E27FC236}">
                <a16:creationId xmlns:a16="http://schemas.microsoft.com/office/drawing/2014/main" id="{E010C191-3672-7F81-9E57-F81B025C3F97}"/>
              </a:ext>
            </a:extLst>
          </p:cNvPr>
          <p:cNvSpPr/>
          <p:nvPr/>
        </p:nvSpPr>
        <p:spPr>
          <a:xfrm>
            <a:off x="8301686" y="3779327"/>
            <a:ext cx="385056" cy="87405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FF1354F1-F44D-1D8B-75E0-FE142B663203}"/>
              </a:ext>
            </a:extLst>
          </p:cNvPr>
          <p:cNvSpPr txBox="1"/>
          <p:nvPr/>
        </p:nvSpPr>
        <p:spPr>
          <a:xfrm>
            <a:off x="8709694" y="3637814"/>
            <a:ext cx="30344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>
                <a:latin typeface="Cambria" panose="02040503050406030204" pitchFamily="18" charset="0"/>
                <a:ea typeface="Cambria" panose="02040503050406030204" pitchFamily="18" charset="0"/>
              </a:rPr>
              <a:t>HÁ, SZÁ: Ogy. felhatalmazása nélkül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>
                <a:latin typeface="Cambria" panose="02040503050406030204" pitchFamily="18" charset="0"/>
                <a:ea typeface="Cambria" panose="02040503050406030204" pitchFamily="18" charset="0"/>
              </a:rPr>
              <a:t>VH: Ogy. felhatalmazásával (kis 2/3)</a:t>
            </a:r>
          </a:p>
        </p:txBody>
      </p:sp>
    </p:spTree>
    <p:extLst>
      <p:ext uri="{BB962C8B-B14F-4D97-AF65-F5344CB8AC3E}">
        <p14:creationId xmlns:p14="http://schemas.microsoft.com/office/powerpoint/2010/main" val="354892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801963"/>
              </p:ext>
            </p:extLst>
          </p:nvPr>
        </p:nvGraphicFramePr>
        <p:xfrm>
          <a:off x="491995" y="802529"/>
          <a:ext cx="11208009" cy="589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D74D0F39-B357-36A4-2BC6-D04BC2420EDA}"/>
              </a:ext>
            </a:extLst>
          </p:cNvPr>
          <p:cNvSpPr txBox="1"/>
          <p:nvPr/>
        </p:nvSpPr>
        <p:spPr>
          <a:xfrm>
            <a:off x="121298" y="177282"/>
            <a:ext cx="1186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latin typeface="Cambria" panose="02040503050406030204" pitchFamily="18" charset="0"/>
                <a:ea typeface="Cambria" panose="02040503050406030204" pitchFamily="18" charset="0"/>
              </a:rPr>
              <a:t>A veszélyhelyzeti és a normál kormányrendeletek aránya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7EBB803-724F-FE75-AAAA-BBA2B8065BE1}"/>
              </a:ext>
            </a:extLst>
          </p:cNvPr>
          <p:cNvSpPr txBox="1"/>
          <p:nvPr/>
        </p:nvSpPr>
        <p:spPr>
          <a:xfrm rot="20797019">
            <a:off x="9199983" y="5374433"/>
            <a:ext cx="2239347" cy="64633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36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= 1167 </a:t>
            </a:r>
          </a:p>
        </p:txBody>
      </p:sp>
    </p:spTree>
    <p:extLst>
      <p:ext uri="{BB962C8B-B14F-4D97-AF65-F5344CB8AC3E}">
        <p14:creationId xmlns:p14="http://schemas.microsoft.com/office/powerpoint/2010/main" val="11681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FFE67-9593-E3CC-D6B0-DCDDAF8C7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975EEFED-A73B-FD2A-0929-BD3BA69CAE2E}"/>
              </a:ext>
            </a:extLst>
          </p:cNvPr>
          <p:cNvSpPr txBox="1"/>
          <p:nvPr/>
        </p:nvSpPr>
        <p:spPr>
          <a:xfrm>
            <a:off x="121298" y="177282"/>
            <a:ext cx="1186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latin typeface="Cambria" panose="02040503050406030204" pitchFamily="18" charset="0"/>
                <a:ea typeface="Cambria" panose="02040503050406030204" pitchFamily="18" charset="0"/>
              </a:rPr>
              <a:t>Eltérés a törvényektől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1E60506-D26D-F665-6BE6-63DF66C3B79E}"/>
              </a:ext>
            </a:extLst>
          </p:cNvPr>
          <p:cNvSpPr txBox="1"/>
          <p:nvPr/>
        </p:nvSpPr>
        <p:spPr>
          <a:xfrm>
            <a:off x="121299" y="1231104"/>
            <a:ext cx="3844212" cy="46166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Érintett tv.-ek száma: 240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9CFAB84-7631-0F2F-920D-D60BD67EA24D}"/>
              </a:ext>
            </a:extLst>
          </p:cNvPr>
          <p:cNvSpPr txBox="1"/>
          <p:nvPr/>
        </p:nvSpPr>
        <p:spPr>
          <a:xfrm>
            <a:off x="4382279" y="1231103"/>
            <a:ext cx="3844212" cy="46166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4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Eltérések száma: 866</a:t>
            </a:r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37B394DA-16C2-6063-0861-1FF55141B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594446"/>
              </p:ext>
            </p:extLst>
          </p:nvPr>
        </p:nvGraphicFramePr>
        <p:xfrm>
          <a:off x="121297" y="1847461"/>
          <a:ext cx="11793896" cy="4665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20982">
                  <a:extLst>
                    <a:ext uri="{9D8B030D-6E8A-4147-A177-3AD203B41FA5}">
                      <a16:colId xmlns:a16="http://schemas.microsoft.com/office/drawing/2014/main" val="4147784136"/>
                    </a:ext>
                  </a:extLst>
                </a:gridCol>
                <a:gridCol w="688430">
                  <a:extLst>
                    <a:ext uri="{9D8B030D-6E8A-4147-A177-3AD203B41FA5}">
                      <a16:colId xmlns:a16="http://schemas.microsoft.com/office/drawing/2014/main" val="3337451940"/>
                    </a:ext>
                  </a:extLst>
                </a:gridCol>
                <a:gridCol w="851480">
                  <a:extLst>
                    <a:ext uri="{9D8B030D-6E8A-4147-A177-3AD203B41FA5}">
                      <a16:colId xmlns:a16="http://schemas.microsoft.com/office/drawing/2014/main" val="2562285708"/>
                    </a:ext>
                  </a:extLst>
                </a:gridCol>
                <a:gridCol w="933004">
                  <a:extLst>
                    <a:ext uri="{9D8B030D-6E8A-4147-A177-3AD203B41FA5}">
                      <a16:colId xmlns:a16="http://schemas.microsoft.com/office/drawing/2014/main" val="94830960"/>
                    </a:ext>
                  </a:extLst>
                </a:gridCol>
              </a:tblGrid>
              <a:tr h="29158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Törvény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Covid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Háború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Összesen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3182754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2007. évi LXXXVI. törvény a villamos energiáról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02448297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2011. évi CXCV. törvény az államháztartásról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21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3611006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2011. évi CXCIV. törvény Magyarország gazdasági stabilitásáról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33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345283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1991. évi XLIX. törvény a csődeljárásról és a felszámolási eljárásról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76076742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2016. évi CL. törvény az általános közigazgatási rendtartásról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3464067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2013. évi V. törvény a Polgári Törvénykönyvről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2290272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1995. évi CXVII. törvény a személyi jövedelemadóról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9842360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2012. évi II. törvény a szabálysértésekről, a szabálysértési eljárásról és a szabálysértési nyilvántartási rendszerről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5720661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2008. évi XL. törvény a földgázellátásról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41541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2012. évi I. törvény a munka törvénykönyvéről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7656907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2011. évi CCIV. törvény a nemzeti felsőoktatásról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1156604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2021. évi CXXX. törvény a veszélyhelyzettel összefüggő egyes szabályozási kérdésekről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3748545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2006. évi V. törvény a cégnyilvánosságról, a bírósági cégeljárásról és a végelszámolásról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3891471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1991. évi IV. törvény a foglalkoztatás elősegítéséről és a munkanélküliek ellátásáról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2244453"/>
                  </a:ext>
                </a:extLst>
              </a:tr>
              <a:tr h="2915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1997. évi LXXVIII. törvény az épített környezet alakításáról és védelméről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8211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30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A8CCF264-722A-910C-6D37-403C7C7A357F}"/>
              </a:ext>
            </a:extLst>
          </p:cNvPr>
          <p:cNvSpPr txBox="1"/>
          <p:nvPr/>
        </p:nvSpPr>
        <p:spPr>
          <a:xfrm>
            <a:off x="121298" y="177282"/>
            <a:ext cx="1186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latin typeface="Cambria" panose="02040503050406030204" pitchFamily="18" charset="0"/>
                <a:ea typeface="Cambria" panose="02040503050406030204" pitchFamily="18" charset="0"/>
              </a:rPr>
              <a:t>Fő problémák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5FC622F-E380-26BE-34C6-85C20998DFD7}"/>
              </a:ext>
            </a:extLst>
          </p:cNvPr>
          <p:cNvSpPr txBox="1"/>
          <p:nvPr/>
        </p:nvSpPr>
        <p:spPr>
          <a:xfrm>
            <a:off x="569167" y="1234752"/>
            <a:ext cx="103849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hu-HU" sz="3200">
                <a:latin typeface="Cambria" panose="02040503050406030204" pitchFamily="18" charset="0"/>
                <a:ea typeface="Cambria" panose="02040503050406030204" pitchFamily="18" charset="0"/>
              </a:rPr>
              <a:t>A veszélyhelyzet folyamatos hosszabbítása – érdemi indokolás nélkül!</a:t>
            </a:r>
          </a:p>
          <a:p>
            <a:pPr marL="514350" indent="-514350">
              <a:buAutoNum type="arabicPeriod"/>
            </a:pPr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A408D12-BC34-23D8-FA96-5FFAFEC4E0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607226"/>
              </p:ext>
            </p:extLst>
          </p:nvPr>
        </p:nvGraphicFramePr>
        <p:xfrm>
          <a:off x="3084084" y="2415098"/>
          <a:ext cx="6181214" cy="4079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858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DFF493-22D4-4979-B978-387651860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23DFF493-22D4-4979-B978-387651860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5E8FF54-4252-4362-8AF7-81D463964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C5E8FF54-4252-4362-8AF7-81D4639645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2219CC-384F-4C5F-82B6-DCD39372E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262219CC-384F-4C5F-82B6-DCD39372E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76E55A-3557-4C83-979C-206CEC115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graphicEl>
                                              <a:dgm id="{5B76E55A-3557-4C83-979C-206CEC1151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CCD773-BC55-4707-8B22-880C38BBF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ECCCD773-BC55-4707-8B22-880C38BBF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E24BAA-1CA6-4B3C-A5E8-48BE22DCA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6AE24BAA-1CA6-4B3C-A5E8-48BE22DCA7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75D40B0-0A67-DD5D-D46E-FDC14DCBFF43}"/>
              </a:ext>
            </a:extLst>
          </p:cNvPr>
          <p:cNvGraphicFramePr/>
          <p:nvPr/>
        </p:nvGraphicFramePr>
        <p:xfrm>
          <a:off x="978408" y="960119"/>
          <a:ext cx="10237152" cy="5562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8803A1A2-5211-F5A1-EEF8-7109ADAEF9B8}"/>
              </a:ext>
            </a:extLst>
          </p:cNvPr>
          <p:cNvSpPr txBox="1"/>
          <p:nvPr/>
        </p:nvSpPr>
        <p:spPr>
          <a:xfrm>
            <a:off x="1066800" y="335820"/>
            <a:ext cx="100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>
                <a:latin typeface="Cambria" panose="02040503050406030204" pitchFamily="18" charset="0"/>
                <a:ea typeface="Cambria" panose="02040503050406030204" pitchFamily="18" charset="0"/>
              </a:rPr>
              <a:t>Szövegegyezőseg vizsgálata (SequenceMatcher)</a:t>
            </a:r>
          </a:p>
        </p:txBody>
      </p:sp>
      <p:pic>
        <p:nvPicPr>
          <p:cNvPr id="4098" name="Picture 2" descr="Ctrl+C Ctrl+V by Zvonimir Juranko on Dribbble">
            <a:extLst>
              <a:ext uri="{FF2B5EF4-FFF2-40B4-BE49-F238E27FC236}">
                <a16:creationId xmlns:a16="http://schemas.microsoft.com/office/drawing/2014/main" id="{061B0312-27E2-25B4-852C-823A6E8BC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24">
            <a:off x="3118573" y="1333269"/>
            <a:ext cx="5775101" cy="4338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1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5ED7-0989-0271-C3D8-5E2BE237A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05A4CC2B-68B0-B610-60A7-28A7BE4E60DD}"/>
              </a:ext>
            </a:extLst>
          </p:cNvPr>
          <p:cNvSpPr txBox="1"/>
          <p:nvPr/>
        </p:nvSpPr>
        <p:spPr>
          <a:xfrm>
            <a:off x="121298" y="177282"/>
            <a:ext cx="11868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latin typeface="Cambria" panose="02040503050406030204" pitchFamily="18" charset="0"/>
                <a:ea typeface="Cambria" panose="02040503050406030204" pitchFamily="18" charset="0"/>
              </a:rPr>
              <a:t>Fő problémák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EE2770B-89E3-06C4-8CDF-79640DED11F6}"/>
              </a:ext>
            </a:extLst>
          </p:cNvPr>
          <p:cNvSpPr txBox="1"/>
          <p:nvPr/>
        </p:nvSpPr>
        <p:spPr>
          <a:xfrm>
            <a:off x="569167" y="1234752"/>
            <a:ext cx="103849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>
                <a:latin typeface="Cambria" panose="02040503050406030204" pitchFamily="18" charset="0"/>
                <a:ea typeface="Cambria" panose="02040503050406030204" pitchFamily="18" charset="0"/>
              </a:rPr>
              <a:t>2. Veszélyhelyzeti kormányrendeletek visszaélésszerű alkalmazása</a:t>
            </a:r>
          </a:p>
          <a:p>
            <a:endParaRPr lang="hu-HU" sz="3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sz="3200">
                <a:latin typeface="Cambria" panose="02040503050406030204" pitchFamily="18" charset="0"/>
                <a:ea typeface="Cambria" panose="02040503050406030204" pitchFamily="18" charset="0"/>
              </a:rPr>
              <a:t>3. „Párhuzamos szabályozási rezsim”</a:t>
            </a:r>
          </a:p>
        </p:txBody>
      </p:sp>
    </p:spTree>
    <p:extLst>
      <p:ext uri="{BB962C8B-B14F-4D97-AF65-F5344CB8AC3E}">
        <p14:creationId xmlns:p14="http://schemas.microsoft.com/office/powerpoint/2010/main" val="201380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489</Words>
  <Application>Microsoft Office PowerPoint</Application>
  <PresentationFormat>Szélesvásznú</PresentationFormat>
  <Paragraphs>191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Horváth Attila</dc:creator>
  <cp:lastModifiedBy>Horváth Attila</cp:lastModifiedBy>
  <cp:revision>25</cp:revision>
  <dcterms:created xsi:type="dcterms:W3CDTF">2023-05-22T20:50:25Z</dcterms:created>
  <dcterms:modified xsi:type="dcterms:W3CDTF">2026-04-22T21:59:49Z</dcterms:modified>
</cp:coreProperties>
</file>