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2192000" cy="6858000"/>
  <p:notesSz cx="7559675" cy="10691813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95C1B5-5504-4060-B140-64AC85750D46}" type="datetimeFigureOut">
              <a:rPr lang="hu-HU" smtClean="0"/>
              <a:t>2025.11.03.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573088" y="1336675"/>
            <a:ext cx="6413500" cy="36083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755650" y="5145088"/>
            <a:ext cx="6048375" cy="4210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65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989E29-46D2-4E99-B6BC-F8076EA57683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969709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989E29-46D2-4E99-B6BC-F8076EA57683}" type="slidenum">
              <a:rPr lang="hu-HU" smtClean="0"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47972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A3FA320-E656-4815-B955-62C139D7EED5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A59007D-B647-4CBE-8193-ECCE4EDB839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68A6FA2-3CA4-4719-A00E-0DFA278E696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B8A307E3-F6FA-431C-A720-16ADC13BB111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8E2D1E7-67A4-4CCC-96FF-2907F76EB6CE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609C5084-B9A7-45E6-92A0-EFAAA100F92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95FB699-6188-4144-856E-ACE16B298DC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7101310-2F69-4B21-813C-26DB9E769259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ED3504FA-2582-4F5C-99B9-DC92BA1ECC2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2C33F27-01D6-4241-9F9A-0A813D2B6CDA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95627DF-280B-4A7E-B72D-04DFBE6EF85E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D05DF9D-7E9F-4B1F-AF18-59FD92476C3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00524074-E14B-4B2B-ACE0-308F91DE843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40A98F90-4D1F-4AD8-8D59-2BF7FCC780BC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E854CE7-811F-4BDE-AE2D-3B6F298B59D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465CC68-9D4C-49F2-9444-0DE3CA09DA5E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D5E8E4B-ADFC-4B4B-9693-08EA198C05F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5104889-1DDD-44A9-8623-5A7838A68E7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2751FFC-950A-4C86-9C94-50474E9DDCF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A46FA72-892B-4A4F-ABE7-CD7E24B118CB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C7EEF61-BDD3-4468-AB0E-0E7017E9F155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38FAA53A-6BD2-4BD2-9D54-8DD8BB4102C6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D7AF00F-1E28-4F8C-B81A-1778C34DC25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hu-HU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hu-HU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1929761-2D1D-47D4-B38A-E416340F514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6000" b="0" strike="noStrike" spc="-1">
                <a:solidFill>
                  <a:srgbClr val="000000"/>
                </a:solidFill>
                <a:latin typeface="Calibri Light"/>
              </a:rPr>
              <a:t>Mintacím szerkesztése</a:t>
            </a:r>
            <a:endParaRPr lang="hu-HU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hu-H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hu-HU" sz="1200" b="0" strike="noStrike" spc="-1">
                <a:solidFill>
                  <a:srgbClr val="8B8B8B"/>
                </a:solidFill>
                <a:latin typeface="Calibri"/>
              </a:rPr>
              <a:t> </a:t>
            </a:r>
            <a:endParaRPr lang="hu-HU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hu-H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hu-HU" sz="1400" b="0" strike="noStrike" spc="-1">
                <a:latin typeface="Times New Roman"/>
              </a:rPr>
              <a:t> 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hu-H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C9B5AB84-A803-4DE1-B49D-2F1435592CF3}" type="slidenum">
              <a:rPr lang="hu-H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hu-HU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800" b="0" strike="noStrike" spc="-1">
                <a:solidFill>
                  <a:srgbClr val="000000"/>
                </a:solidFill>
                <a:latin typeface="Calibri"/>
              </a:rPr>
              <a:t>Vázlatszöveg formátumának szerkesztése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Második vázlatszint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Calibri"/>
              </a:rPr>
              <a:t>Harmadik vázlatszint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Calibri"/>
              </a:rPr>
              <a:t>Negyedik vázlatszint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Ötödik vázlatszint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Hatodik vázlatszint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hu-HU" sz="4400" b="0" strike="noStrike" spc="-1">
                <a:solidFill>
                  <a:srgbClr val="000000"/>
                </a:solidFill>
                <a:latin typeface="Calibri Light"/>
              </a:rPr>
              <a:t>Mintacím szerkesztése</a:t>
            </a:r>
            <a:endParaRPr lang="hu-HU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22860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hu-HU" sz="2800" b="0" strike="noStrike" spc="-1">
                <a:solidFill>
                  <a:srgbClr val="000000"/>
                </a:solidFill>
                <a:latin typeface="Calibri"/>
              </a:rPr>
              <a:t>Mintaszöveg szerkesztése</a:t>
            </a: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hu-HU" sz="2400" b="0" strike="noStrike" spc="-1">
                <a:solidFill>
                  <a:srgbClr val="000000"/>
                </a:solidFill>
                <a:latin typeface="Calibri"/>
              </a:rPr>
              <a:t>Második szint</a:t>
            </a: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hu-HU" sz="2000" b="0" strike="noStrike" spc="-1">
                <a:solidFill>
                  <a:srgbClr val="000000"/>
                </a:solidFill>
                <a:latin typeface="Calibri"/>
              </a:rPr>
              <a:t>Harmadik szint</a:t>
            </a: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hu-HU" sz="1800" b="0" strike="noStrike" spc="-1">
                <a:solidFill>
                  <a:srgbClr val="000000"/>
                </a:solidFill>
                <a:latin typeface="Calibri"/>
              </a:rPr>
              <a:t>Negyedik szint</a:t>
            </a: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hu-HU" sz="1800" b="0" strike="noStrike" spc="-1">
                <a:solidFill>
                  <a:srgbClr val="000000"/>
                </a:solidFill>
                <a:latin typeface="Calibri"/>
              </a:rPr>
              <a:t>Ötödik szint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hu-H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hu-HU" sz="1200" b="0" strike="noStrike" spc="-1">
                <a:solidFill>
                  <a:srgbClr val="8B8B8B"/>
                </a:solidFill>
                <a:latin typeface="Calibri"/>
              </a:rPr>
              <a:t>&lt;dátum/idő&gt;</a:t>
            </a:r>
            <a:endParaRPr lang="hu-HU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hu-H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hu-HU" sz="1400" b="0" strike="noStrike" spc="-1">
                <a:latin typeface="Times New Roman"/>
              </a:rPr>
              <a:t>&lt;élőláb&gt;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hu-HU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2DDFCFB-5A70-4E0A-9106-075E29A5C880}" type="slidenum">
              <a:rPr lang="hu-HU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hu-H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Kép 4"/>
          <p:cNvPicPr/>
          <p:nvPr/>
        </p:nvPicPr>
        <p:blipFill>
          <a:blip r:embed="rId3">
            <a:alphaModFix amt="77000"/>
          </a:blip>
          <a:stretch/>
        </p:blipFill>
        <p:spPr>
          <a:xfrm>
            <a:off x="-521340" y="0"/>
            <a:ext cx="13234680" cy="9894960"/>
          </a:xfrm>
          <a:prstGeom prst="rect">
            <a:avLst/>
          </a:prstGeom>
          <a:ln w="0">
            <a:noFill/>
          </a:ln>
        </p:spPr>
      </p:pic>
      <p:sp>
        <p:nvSpPr>
          <p:cNvPr id="84" name="Szövegdoboz 6"/>
          <p:cNvSpPr/>
          <p:nvPr/>
        </p:nvSpPr>
        <p:spPr>
          <a:xfrm>
            <a:off x="2739960" y="771120"/>
            <a:ext cx="7754400" cy="2037240"/>
          </a:xfrm>
          <a:prstGeom prst="rect">
            <a:avLst/>
          </a:prstGeom>
          <a:solidFill>
            <a:srgbClr val="00B0F0">
              <a:alpha val="23000"/>
            </a:srgbClr>
          </a:solidFill>
          <a:ln w="0">
            <a:noFill/>
          </a:ln>
          <a:effectLst>
            <a:softEdge rad="1270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6000"/>
              </a:lnSpc>
              <a:buNone/>
            </a:pPr>
            <a:r>
              <a:rPr lang="hu-HU" sz="3600" b="1" strike="noStrike" spc="-1">
                <a:solidFill>
                  <a:srgbClr val="000000"/>
                </a:solidFill>
                <a:latin typeface="Arial Black"/>
                <a:ea typeface="NSimSun"/>
              </a:rPr>
              <a:t>Papírtól a felhőig</a:t>
            </a:r>
            <a:r>
              <a:rPr lang="hu-HU" sz="3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 </a:t>
            </a:r>
            <a:endParaRPr lang="hu-HU" sz="3200" b="0" strike="noStrike" spc="-1">
              <a:latin typeface="Arial"/>
            </a:endParaRPr>
          </a:p>
          <a:p>
            <a:pPr marL="228600" algn="ctr">
              <a:lnSpc>
                <a:spcPct val="106000"/>
              </a:lnSpc>
              <a:buNone/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NSimSun"/>
              </a:rPr>
              <a:t>Átfogó digitális fordulat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NSimSun"/>
              </a:rPr>
              <a:t>az uniós igazságügyi kapcsolatok terén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hu-HU" sz="3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 </a:t>
            </a:r>
            <a:endParaRPr lang="hu-HU" sz="3200" b="0" strike="noStrike" spc="-1">
              <a:latin typeface="Arial"/>
            </a:endParaRPr>
          </a:p>
        </p:txBody>
      </p:sp>
      <p:sp>
        <p:nvSpPr>
          <p:cNvPr id="85" name="Szövegdoboz 10"/>
          <p:cNvSpPr/>
          <p:nvPr/>
        </p:nvSpPr>
        <p:spPr>
          <a:xfrm>
            <a:off x="769320" y="5127480"/>
            <a:ext cx="4750200" cy="1369440"/>
          </a:xfrm>
          <a:prstGeom prst="rect">
            <a:avLst/>
          </a:prstGeom>
          <a:solidFill>
            <a:schemeClr val="accent5">
              <a:lumMod val="75000"/>
              <a:alpha val="82000"/>
            </a:schemeClr>
          </a:solidFill>
          <a:ln w="0">
            <a:noFill/>
          </a:ln>
          <a:effectLst>
            <a:softEdge rad="25416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Bereczki Ildikó PhD, LLM</a:t>
            </a: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Kép 8"/>
          <p:cNvPicPr/>
          <p:nvPr/>
        </p:nvPicPr>
        <p:blipFill>
          <a:blip r:embed="rId2">
            <a:alphaModFix amt="99000"/>
          </a:blip>
          <a:stretch/>
        </p:blipFill>
        <p:spPr>
          <a:xfrm>
            <a:off x="7326360" y="2035080"/>
            <a:ext cx="5345640" cy="3560040"/>
          </a:xfrm>
          <a:prstGeom prst="rect">
            <a:avLst/>
          </a:prstGeom>
          <a:ln w="0">
            <a:noFill/>
          </a:ln>
          <a:effectLst>
            <a:softEdge rad="520560"/>
          </a:effectLst>
        </p:spPr>
      </p:pic>
      <p:sp>
        <p:nvSpPr>
          <p:cNvPr id="110" name="PlaceHolder 1"/>
          <p:cNvSpPr>
            <a:spLocks noGrp="1"/>
          </p:cNvSpPr>
          <p:nvPr>
            <p:ph type="title"/>
          </p:nvPr>
        </p:nvSpPr>
        <p:spPr>
          <a:xfrm>
            <a:off x="838080" y="11988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III.  Az igazságügyi együttműködés digitalizációjáról szóló jogszabálycsomag esszenciája és főbb hozadékai</a:t>
            </a:r>
            <a:r>
              <a:rPr sz="1800"/>
              <a:t/>
            </a:r>
            <a:br>
              <a:rPr sz="1800"/>
            </a:b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1" name="Szövegdoboz 6"/>
          <p:cNvSpPr/>
          <p:nvPr/>
        </p:nvSpPr>
        <p:spPr>
          <a:xfrm>
            <a:off x="666360" y="2035080"/>
            <a:ext cx="7759440" cy="4050720"/>
          </a:xfrm>
          <a:prstGeom prst="rect">
            <a:avLst/>
          </a:prstGeom>
          <a:solidFill>
            <a:schemeClr val="accent1">
              <a:lumMod val="75000"/>
              <a:alpha val="26000"/>
            </a:schemeClr>
          </a:solidFill>
          <a:ln w="0">
            <a:noFill/>
          </a:ln>
          <a:effectLst>
            <a:softEdge rad="9018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3.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Elektronikus iratok joghatásainak elismerése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elektronikus jelleg nem megtagadási ok (ekvivalencia): pl. videó, hangfelvétel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hallgatólagosan már érvényesült, explicitté tétel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bizonyítékok értékelése, elfogadása, bizonyító ereje: nemzeti jog hatóköre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hu-HU" sz="16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0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838080" y="2426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III.  Az igazságügyi együttműködés digitalizációjáról szóló jogszabálycsomag esszenciája és főbb hozadékai</a:t>
            </a:r>
            <a:r>
              <a:rPr sz="1800"/>
              <a:t/>
            </a:r>
            <a:br>
              <a:rPr sz="1800"/>
            </a:b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3" name="Szövegdoboz 6"/>
          <p:cNvSpPr/>
          <p:nvPr/>
        </p:nvSpPr>
        <p:spPr>
          <a:xfrm>
            <a:off x="556200" y="1396800"/>
            <a:ext cx="7949160" cy="5757120"/>
          </a:xfrm>
          <a:prstGeom prst="rect">
            <a:avLst/>
          </a:prstGeom>
          <a:solidFill>
            <a:schemeClr val="accent1">
              <a:lumMod val="75000"/>
              <a:alpha val="26000"/>
            </a:schemeClr>
          </a:solidFill>
          <a:ln w="0">
            <a:noFill/>
          </a:ln>
          <a:effectLst>
            <a:softEdge rad="83808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4.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Elektronikus aláírások és bélyegzők akceptálása</a:t>
            </a:r>
            <a:endParaRPr lang="hu-HU" sz="2800" b="0" strike="noStrike" spc="-1">
              <a:latin typeface="Arial"/>
            </a:endParaRPr>
          </a:p>
          <a:p>
            <a:pPr marL="144000"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marL="144000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Beépíti: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a belső piacon történő elektronikus tranzakciókhoz kapcsolódó elektronikus azonosításról és bizalmi szolgáltatásokról szóló 910/2014/EU rendelet</a:t>
            </a: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 (ún. eIDAS),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illetve az Európai Parlament és a Tanács (EU) 2024/1183 rendelete (2024. április 11.) a 910/2014/EU rendeletnek az európai digitális személyazonossági keret létrehozása tekintetében történő módosításáról</a:t>
            </a: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 – elektronikus azonosítók kölcsönös elismerése (kritériumok)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hu-HU" sz="1600" b="0" strike="noStrike" spc="-1">
              <a:latin typeface="Arial"/>
            </a:endParaRPr>
          </a:p>
        </p:txBody>
      </p:sp>
      <p:pic>
        <p:nvPicPr>
          <p:cNvPr id="114" name="Tartalom helye 7"/>
          <p:cNvPicPr/>
          <p:nvPr/>
        </p:nvPicPr>
        <p:blipFill>
          <a:blip r:embed="rId2">
            <a:alphaModFix amt="77000"/>
          </a:blip>
          <a:stretch/>
        </p:blipFill>
        <p:spPr>
          <a:xfrm>
            <a:off x="7754040" y="1880280"/>
            <a:ext cx="4350960" cy="4350960"/>
          </a:xfrm>
          <a:prstGeom prst="rect">
            <a:avLst/>
          </a:prstGeom>
          <a:ln w="0">
            <a:noFill/>
          </a:ln>
          <a:effectLst>
            <a:softEdge rad="55872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0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5" name="Kép 3"/>
          <p:cNvPicPr/>
          <p:nvPr/>
        </p:nvPicPr>
        <p:blipFill>
          <a:blip r:embed="rId2">
            <a:alphaModFix amt="70000"/>
          </a:blip>
          <a:stretch/>
        </p:blipFill>
        <p:spPr>
          <a:xfrm>
            <a:off x="0" y="135720"/>
            <a:ext cx="12191760" cy="6586200"/>
          </a:xfrm>
          <a:prstGeom prst="rect">
            <a:avLst/>
          </a:prstGeom>
          <a:ln w="0">
            <a:noFill/>
          </a:ln>
          <a:effectLst>
            <a:softEdge rad="800280"/>
          </a:effectLst>
        </p:spPr>
      </p:pic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838080" y="11988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III.  Az igazságügyi együttműködés digitalizációjáról szóló jogszabálycsomag esszenciája és főbb hozadékai</a:t>
            </a: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7" name="Szövegdoboz 6"/>
          <p:cNvSpPr/>
          <p:nvPr/>
        </p:nvSpPr>
        <p:spPr>
          <a:xfrm>
            <a:off x="1038960" y="1175040"/>
            <a:ext cx="10314360" cy="4903920"/>
          </a:xfrm>
          <a:prstGeom prst="rect">
            <a:avLst/>
          </a:prstGeom>
          <a:solidFill>
            <a:srgbClr val="366056">
              <a:alpha val="64000"/>
            </a:srgbClr>
          </a:solidFill>
          <a:ln w="0">
            <a:noFill/>
          </a:ln>
          <a:effectLst>
            <a:softEdge rad="41904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5.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Európai hozzáférési pont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egyablakos ügyintézési portál: beadványok előterjesztése, elektronikus kommunikáció, iratok kézbesítése, formanyomtatványok kitöltése, eljárások indítása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ügyfelek: fakultatív használat,  de ekkor kötelezővé válik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nemzeti eljárásokra nincs kihatása, de nemzeti szintű ügyintézésre is használható 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csak e-kommunikáció: nyelvhasználati rezsimet nem érinti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hu-HU" sz="16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IV. A tagállamok felkészültsége a 2025. évi Igazságügyi Eredménytábla tükrében</a:t>
            </a: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119" name="Tartalom helye 4"/>
          <p:cNvPicPr/>
          <p:nvPr/>
        </p:nvPicPr>
        <p:blipFill>
          <a:blip r:embed="rId2">
            <a:alphaModFix amt="43000"/>
          </a:blip>
          <a:stretch/>
        </p:blipFill>
        <p:spPr>
          <a:xfrm>
            <a:off x="5441400" y="1926360"/>
            <a:ext cx="6816600" cy="4340160"/>
          </a:xfrm>
          <a:prstGeom prst="rect">
            <a:avLst/>
          </a:prstGeom>
          <a:ln w="0">
            <a:noFill/>
          </a:ln>
          <a:effectLst>
            <a:softEdge rad="635040"/>
          </a:effectLst>
        </p:spPr>
      </p:pic>
      <p:sp>
        <p:nvSpPr>
          <p:cNvPr id="120" name="Szövegdoboz 6"/>
          <p:cNvSpPr/>
          <p:nvPr/>
        </p:nvSpPr>
        <p:spPr>
          <a:xfrm>
            <a:off x="514440" y="1968480"/>
            <a:ext cx="658944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kritériumok: információk online elérhetősége, ’digitalizációkész’ eljárási normák, technikai felszereltség, eljárások elektronikus megindítása, beadványok benyújtása</a:t>
            </a:r>
            <a:endParaRPr lang="hu-HU" sz="24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nagyfokú eltérések</a:t>
            </a:r>
            <a:endParaRPr lang="hu-HU" sz="24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deficit: pl. interaktív technológiák (</a:t>
            </a:r>
            <a:r>
              <a:rPr lang="hu-HU" sz="24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chatbotok</a:t>
            </a: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), nyelvi akadálymentesség, oktatási funkciók, technikai felszereltség (14 TÁ: teljeskörű), MI-alkalmazások, online befizetés, inkluzivitás</a:t>
            </a:r>
            <a:endParaRPr lang="hu-HU" sz="24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rangsor: EE, ES, LV – LU, EL, CZ, CY, MT</a:t>
            </a:r>
            <a:endParaRPr lang="hu-HU" sz="24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HU: felső harmad (27-ből 9. hely)</a:t>
            </a:r>
            <a:endParaRPr lang="hu-HU" sz="2400" b="0" strike="noStrike" spc="-1">
              <a:latin typeface="Arial"/>
            </a:endParaRPr>
          </a:p>
        </p:txBody>
      </p:sp>
    </p:spTree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zövegdoboz 10"/>
          <p:cNvSpPr/>
          <p:nvPr/>
        </p:nvSpPr>
        <p:spPr>
          <a:xfrm>
            <a:off x="1401480" y="0"/>
            <a:ext cx="938880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000000"/>
                </a:solidFill>
                <a:latin typeface="EC Square Sans Pro"/>
              </a:rPr>
              <a:t>Availability of online information about the judicial system for the general public, 2024</a:t>
            </a:r>
            <a:endParaRPr lang="hu-H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hu-HU" sz="2000" b="1" strike="noStrike" spc="-1">
                <a:solidFill>
                  <a:srgbClr val="000000"/>
                </a:solidFill>
                <a:latin typeface="EC Square Sans Pro"/>
              </a:rPr>
              <a:t>     </a:t>
            </a:r>
            <a:r>
              <a:rPr lang="hu-HU" sz="2000" b="0" strike="noStrike" spc="-1">
                <a:solidFill>
                  <a:srgbClr val="000000"/>
                </a:solidFill>
                <a:latin typeface="EC Square Sans Pro"/>
              </a:rPr>
              <a:t>   </a:t>
            </a:r>
            <a:r>
              <a:rPr lang="en-US" sz="2000" b="0" strike="noStrike" spc="-1">
                <a:solidFill>
                  <a:srgbClr val="000000"/>
                </a:solidFill>
                <a:latin typeface="EC Square Sans Pro"/>
              </a:rPr>
              <a:t> (source: European Commission ) </a:t>
            </a:r>
            <a:endParaRPr lang="hu-HU" sz="2000" b="0" strike="noStrike" spc="-1">
              <a:latin typeface="Arial"/>
            </a:endParaRPr>
          </a:p>
        </p:txBody>
      </p:sp>
      <p:pic>
        <p:nvPicPr>
          <p:cNvPr id="122" name="Kép 12"/>
          <p:cNvPicPr/>
          <p:nvPr/>
        </p:nvPicPr>
        <p:blipFill>
          <a:blip r:embed="rId2"/>
          <a:stretch/>
        </p:blipFill>
        <p:spPr>
          <a:xfrm>
            <a:off x="2129760" y="707760"/>
            <a:ext cx="8552520" cy="61534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zövegdoboz 10"/>
          <p:cNvSpPr/>
          <p:nvPr/>
        </p:nvSpPr>
        <p:spPr>
          <a:xfrm>
            <a:off x="1817640" y="223200"/>
            <a:ext cx="9388800" cy="1004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en-US" sz="2000" b="1" strike="noStrike" spc="-1">
                <a:solidFill>
                  <a:srgbClr val="000000"/>
                </a:solidFill>
                <a:latin typeface="EC Square Sans Pro"/>
              </a:rPr>
              <a:t>Procedural rules allowing digital technology in courts in civil/commercial, administrative and criminal cases, 2024 </a:t>
            </a:r>
            <a:r>
              <a:rPr lang="hu-HU" sz="2000" b="1" strike="noStrike" spc="-1">
                <a:solidFill>
                  <a:srgbClr val="000000"/>
                </a:solidFill>
                <a:latin typeface="EC Square Sans Pro"/>
              </a:rPr>
              <a:t> </a:t>
            </a:r>
            <a:r>
              <a:rPr lang="en-US" sz="2000" b="0" strike="noStrike" spc="-1">
                <a:solidFill>
                  <a:srgbClr val="000000"/>
                </a:solidFill>
                <a:latin typeface="EC Square Sans Pro"/>
              </a:rPr>
              <a:t>(source: European Commission ) </a:t>
            </a:r>
            <a:endParaRPr lang="hu-HU" sz="2000" b="0" strike="noStrike" spc="-1">
              <a:latin typeface="Arial"/>
            </a:endParaRPr>
          </a:p>
        </p:txBody>
      </p:sp>
      <p:pic>
        <p:nvPicPr>
          <p:cNvPr id="124" name="Kép 2"/>
          <p:cNvPicPr/>
          <p:nvPr/>
        </p:nvPicPr>
        <p:blipFill>
          <a:blip r:embed="rId2"/>
          <a:stretch/>
        </p:blipFill>
        <p:spPr>
          <a:xfrm>
            <a:off x="415800" y="1070640"/>
            <a:ext cx="11777040" cy="57402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zövegdoboz 10"/>
          <p:cNvSpPr/>
          <p:nvPr/>
        </p:nvSpPr>
        <p:spPr>
          <a:xfrm>
            <a:off x="1401480" y="212040"/>
            <a:ext cx="9388800" cy="82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400" b="1" strike="noStrike" spc="-1">
                <a:solidFill>
                  <a:srgbClr val="000000"/>
                </a:solidFill>
                <a:latin typeface="EC Square Sans Pro"/>
              </a:rPr>
              <a:t>Use of digital technology by courts and prosecution services, 2024</a:t>
            </a:r>
            <a:r>
              <a:rPr lang="en-US" sz="2400" b="0" strike="noStrike" spc="-1">
                <a:solidFill>
                  <a:srgbClr val="000000"/>
                </a:solidFill>
                <a:latin typeface="EC Square Sans Pro"/>
              </a:rPr>
              <a:t> (source: European Commission ) </a:t>
            </a:r>
            <a:endParaRPr lang="hu-HU" sz="2400" b="0" strike="noStrike" spc="-1">
              <a:latin typeface="Arial"/>
            </a:endParaRPr>
          </a:p>
        </p:txBody>
      </p:sp>
      <p:pic>
        <p:nvPicPr>
          <p:cNvPr id="126" name="Kép 3"/>
          <p:cNvPicPr/>
          <p:nvPr/>
        </p:nvPicPr>
        <p:blipFill>
          <a:blip r:embed="rId2"/>
          <a:stretch/>
        </p:blipFill>
        <p:spPr>
          <a:xfrm>
            <a:off x="867240" y="1138680"/>
            <a:ext cx="10457280" cy="57189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zövegdoboz 10"/>
          <p:cNvSpPr/>
          <p:nvPr/>
        </p:nvSpPr>
        <p:spPr>
          <a:xfrm>
            <a:off x="1401480" y="212040"/>
            <a:ext cx="9388800" cy="1186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400" b="1" strike="noStrike" spc="-1">
                <a:solidFill>
                  <a:srgbClr val="000000"/>
                </a:solidFill>
                <a:latin typeface="EC Square Sans Pro"/>
              </a:rPr>
              <a:t>Digital solutions to initiate and follow proceedings in civil/commercial and administrative cases, 2024 </a:t>
            </a:r>
            <a:r>
              <a:rPr lang="en-US" sz="2400" b="0" strike="noStrike" spc="-1">
                <a:solidFill>
                  <a:srgbClr val="000000"/>
                </a:solidFill>
                <a:latin typeface="EC Square Sans Pro"/>
              </a:rPr>
              <a:t>(source: European Commission) </a:t>
            </a:r>
            <a:endParaRPr lang="hu-HU" sz="2400" b="0" strike="noStrike" spc="-1">
              <a:latin typeface="Arial"/>
            </a:endParaRPr>
          </a:p>
        </p:txBody>
      </p:sp>
      <p:pic>
        <p:nvPicPr>
          <p:cNvPr id="128" name="Kép 2"/>
          <p:cNvPicPr/>
          <p:nvPr/>
        </p:nvPicPr>
        <p:blipFill>
          <a:blip r:embed="rId2"/>
          <a:stretch/>
        </p:blipFill>
        <p:spPr>
          <a:xfrm>
            <a:off x="1823760" y="1149120"/>
            <a:ext cx="8543880" cy="571428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C7E7">
            <a:alpha val="7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838080" y="15336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6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V. Következtetések</a:t>
            </a:r>
            <a:endParaRPr lang="hu-HU" sz="36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30" name="Szövegdoboz 6"/>
          <p:cNvSpPr/>
          <p:nvPr/>
        </p:nvSpPr>
        <p:spPr>
          <a:xfrm>
            <a:off x="398520" y="1393560"/>
            <a:ext cx="6760080" cy="5261525"/>
          </a:xfrm>
          <a:prstGeom prst="rect">
            <a:avLst/>
          </a:prstGeom>
          <a:solidFill>
            <a:schemeClr val="accent1">
              <a:lumMod val="40000"/>
              <a:lumOff val="60000"/>
              <a:alpha val="61000"/>
            </a:schemeClr>
          </a:solidFill>
          <a:ln w="0">
            <a:noFill/>
          </a:ln>
          <a:effectLst>
            <a:softEdge rad="4446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jelentős harmonizációs intézkedés: minimumsztenderdek</a:t>
            </a:r>
            <a:endParaRPr lang="hu-HU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előnyök: hatóság (adminisztráció)-ügyfelek (egyszerűsítés?)- igazságügy egésze       (eredményesség, gyorsítás)</a:t>
            </a:r>
            <a:endParaRPr lang="hu-HU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kihívás: TÁ közötti különbségek-egyenetlenség, </a:t>
            </a:r>
            <a:endParaRPr lang="hu-HU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    </a:t>
            </a:r>
            <a:r>
              <a:rPr lang="hu-HU" sz="2400" b="1" strike="noStrike" spc="-1" dirty="0" err="1">
                <a:solidFill>
                  <a:srgbClr val="000000"/>
                </a:solidFill>
                <a:latin typeface="Times New Roman"/>
                <a:ea typeface="NSimSun"/>
              </a:rPr>
              <a:t>fragmentáltság</a:t>
            </a: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  </a:t>
            </a:r>
            <a:endParaRPr lang="hu-HU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teendők: adaptáció-invesztíció-</a:t>
            </a:r>
            <a:r>
              <a:rPr lang="hu-HU" sz="2400" b="1" strike="noStrike" spc="-1" dirty="0" err="1">
                <a:solidFill>
                  <a:srgbClr val="000000"/>
                </a:solidFill>
                <a:latin typeface="Times New Roman"/>
                <a:ea typeface="NSimSun"/>
              </a:rPr>
              <a:t>promotálás</a:t>
            </a: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-képzések </a:t>
            </a:r>
            <a:endParaRPr lang="hu-HU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fontos: humán dimenzió megőrzése-garanciák</a:t>
            </a:r>
            <a:endParaRPr lang="hu-HU" sz="2400" b="0" strike="noStrike" spc="-1" dirty="0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fokozatosság: teljes lefedettség cca. </a:t>
            </a:r>
            <a:r>
              <a:rPr lang="hu-HU" sz="24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tíz év (</a:t>
            </a:r>
            <a:r>
              <a:rPr lang="hu-HU" sz="2400" b="1" strike="noStrike" spc="-1" smtClean="0">
                <a:solidFill>
                  <a:srgbClr val="000000"/>
                </a:solidFill>
                <a:latin typeface="Times New Roman"/>
                <a:ea typeface="NSimSun"/>
              </a:rPr>
              <a:t>2034?)</a:t>
            </a:r>
            <a:endParaRPr lang="hu-HU" sz="24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</a:pPr>
            <a:r>
              <a:rPr lang="hu-HU" sz="2400" b="1" strike="noStrike" spc="-1" dirty="0">
                <a:solidFill>
                  <a:srgbClr val="000000"/>
                </a:solidFill>
                <a:latin typeface="Times New Roman"/>
                <a:ea typeface="NSimSun"/>
              </a:rPr>
              <a:t>jövő: innovatív technológiák további térnyerése,  esetleges további jogharmonizáció?</a:t>
            </a:r>
            <a:endParaRPr lang="hu-HU" sz="2400" b="0" strike="noStrike" spc="-1" dirty="0">
              <a:latin typeface="Arial"/>
            </a:endParaRPr>
          </a:p>
        </p:txBody>
      </p:sp>
      <p:pic>
        <p:nvPicPr>
          <p:cNvPr id="131" name="Kép 7"/>
          <p:cNvPicPr/>
          <p:nvPr/>
        </p:nvPicPr>
        <p:blipFill>
          <a:blip r:embed="rId2">
            <a:alphaModFix amt="87000"/>
          </a:blip>
          <a:stretch/>
        </p:blipFill>
        <p:spPr>
          <a:xfrm>
            <a:off x="7047720" y="1864440"/>
            <a:ext cx="5144040" cy="251856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0">
            <a:noFill/>
          </a:ln>
          <a:effectLst>
            <a:softEdge rad="165240"/>
          </a:effectLst>
        </p:spPr>
      </p:pic>
      <p:sp>
        <p:nvSpPr>
          <p:cNvPr id="132" name="Szövegdoboz 8"/>
          <p:cNvSpPr/>
          <p:nvPr/>
        </p:nvSpPr>
        <p:spPr>
          <a:xfrm>
            <a:off x="7233480" y="4216320"/>
            <a:ext cx="4772520" cy="7679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hu-HU" sz="4400" b="1" i="1" strike="noStrike" spc="-1" dirty="0">
                <a:solidFill>
                  <a:srgbClr val="2F5597"/>
                </a:solidFill>
                <a:latin typeface="Mistral"/>
              </a:rPr>
              <a:t>Is </a:t>
            </a:r>
            <a:r>
              <a:rPr lang="hu-HU" sz="4400" b="1" i="1" strike="noStrike" spc="-1" dirty="0" err="1">
                <a:solidFill>
                  <a:srgbClr val="2F5597"/>
                </a:solidFill>
                <a:latin typeface="Mistral"/>
              </a:rPr>
              <a:t>about</a:t>
            </a:r>
            <a:r>
              <a:rPr lang="hu-HU" sz="4400" b="1" i="1" strike="noStrike" spc="-1" dirty="0">
                <a:solidFill>
                  <a:srgbClr val="2F5597"/>
                </a:solidFill>
                <a:latin typeface="Mistral"/>
              </a:rPr>
              <a:t> </a:t>
            </a:r>
            <a:r>
              <a:rPr lang="hu-HU" sz="4400" b="1" i="1" strike="noStrike" spc="-1" dirty="0" err="1">
                <a:solidFill>
                  <a:srgbClr val="2F5597"/>
                </a:solidFill>
                <a:latin typeface="Mistral"/>
              </a:rPr>
              <a:t>working</a:t>
            </a:r>
            <a:r>
              <a:rPr lang="hu-HU" sz="4400" b="1" i="1" strike="noStrike" spc="-1" dirty="0">
                <a:solidFill>
                  <a:srgbClr val="2F5597"/>
                </a:solidFill>
                <a:latin typeface="Mistral"/>
              </a:rPr>
              <a:t> </a:t>
            </a:r>
            <a:r>
              <a:rPr lang="hu-HU" sz="4400" b="1" i="1" strike="noStrike" spc="-1" dirty="0" err="1">
                <a:solidFill>
                  <a:srgbClr val="2F5597"/>
                </a:solidFill>
                <a:latin typeface="Mistral"/>
              </a:rPr>
              <a:t>together</a:t>
            </a:r>
            <a:endParaRPr lang="hu-HU" sz="4400" b="0" i="1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>
            <a:alpha val="68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Tartalom helye 4"/>
          <p:cNvPicPr/>
          <p:nvPr/>
        </p:nvPicPr>
        <p:blipFill>
          <a:blip r:embed="rId2">
            <a:alphaModFix amt="52000"/>
          </a:blip>
          <a:stretch/>
        </p:blipFill>
        <p:spPr>
          <a:xfrm>
            <a:off x="524880" y="504360"/>
            <a:ext cx="11141640" cy="5849280"/>
          </a:xfrm>
          <a:prstGeom prst="rect">
            <a:avLst/>
          </a:prstGeom>
          <a:ln w="0">
            <a:noFill/>
          </a:ln>
          <a:effectLst>
            <a:softEdge rad="774720"/>
          </a:effectLst>
        </p:spPr>
      </p:pic>
      <p:sp>
        <p:nvSpPr>
          <p:cNvPr id="87" name="Szövegdoboz 6"/>
          <p:cNvSpPr/>
          <p:nvPr/>
        </p:nvSpPr>
        <p:spPr>
          <a:xfrm>
            <a:off x="1518120" y="1086840"/>
            <a:ext cx="9678600" cy="447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I. Bevezető gondolatok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II. Az uniós szintű igazságügyi együttműködés dematerializására irányuló intézkedések - főbb mérföldkövek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III. Az igazságügyi együttműködés digitalizációjáról szóló jogszabálycsomag esszenciája és főbb hozadékai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IV. A tagállamok felkészültsége a 2025. évi Igazságügyi Eredménytábla tükrében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24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4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V. Következtetések</a:t>
            </a:r>
            <a:endParaRPr lang="hu-HU" sz="24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038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6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I. Bevezető gondolatok</a:t>
            </a:r>
            <a:endParaRPr lang="hu-HU" sz="36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89" name="Tartalom helye 4"/>
          <p:cNvPicPr/>
          <p:nvPr/>
        </p:nvPicPr>
        <p:blipFill>
          <a:blip r:embed="rId2">
            <a:alphaModFix amt="55000"/>
          </a:blip>
          <a:stretch/>
        </p:blipFill>
        <p:spPr>
          <a:xfrm>
            <a:off x="4244760" y="828000"/>
            <a:ext cx="8228520" cy="5464080"/>
          </a:xfrm>
          <a:prstGeom prst="rect">
            <a:avLst/>
          </a:prstGeom>
          <a:ln w="0">
            <a:noFill/>
          </a:ln>
          <a:effectLst>
            <a:softEdge rad="495360"/>
          </a:effectLst>
        </p:spPr>
      </p:pic>
      <p:sp>
        <p:nvSpPr>
          <p:cNvPr id="90" name="Szövegdoboz 6"/>
          <p:cNvSpPr/>
          <p:nvPr/>
        </p:nvSpPr>
        <p:spPr>
          <a:xfrm>
            <a:off x="638280" y="1936440"/>
            <a:ext cx="6831720" cy="4053600"/>
          </a:xfrm>
          <a:prstGeom prst="rect">
            <a:avLst/>
          </a:prstGeom>
          <a:solidFill>
            <a:schemeClr val="accent1">
              <a:lumMod val="75000"/>
              <a:alpha val="11000"/>
            </a:schemeClr>
          </a:solidFill>
          <a:ln w="0">
            <a:noFill/>
          </a:ln>
          <a:effectLst>
            <a:softEdge rad="33012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000" b="1" strike="noStrike" spc="-1">
                <a:solidFill>
                  <a:srgbClr val="FFFFFF"/>
                </a:solidFill>
                <a:latin typeface="Arial"/>
                <a:ea typeface="NSimSun"/>
              </a:rPr>
              <a:t>a digitalizáció térnyerése: a korszerű igazságszolgáltatás központi tényezője </a:t>
            </a:r>
            <a:endParaRPr lang="hu-HU" sz="20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000" b="1" strike="noStrike" spc="-1">
                <a:solidFill>
                  <a:srgbClr val="FFFFFF"/>
                </a:solidFill>
                <a:latin typeface="Arial"/>
                <a:ea typeface="NSimSun"/>
              </a:rPr>
              <a:t>EU: számos lépés a TÁ közötti igazságügyi együttműködés továbbfejlesztésére, egyik eszköze a digitalizáció</a:t>
            </a:r>
            <a:endParaRPr lang="hu-HU" sz="20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000" b="1" strike="noStrike" spc="-1">
                <a:solidFill>
                  <a:srgbClr val="FFFFFF"/>
                </a:solidFill>
                <a:latin typeface="Arial"/>
                <a:ea typeface="NSimSun"/>
              </a:rPr>
              <a:t>Igazságügyi Eredménytábla: 2021 óta önállóan elemzett kritérium (minőségi mutató)</a:t>
            </a:r>
            <a:endParaRPr lang="hu-HU" sz="20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000" b="1" strike="noStrike" spc="-1">
                <a:solidFill>
                  <a:srgbClr val="FFFFFF"/>
                </a:solidFill>
                <a:latin typeface="Arial"/>
                <a:ea typeface="NSimSun"/>
              </a:rPr>
              <a:t>legfrissebb fejlemény: </a:t>
            </a:r>
            <a:r>
              <a:rPr lang="hu-HU" sz="2000" b="1" i="1" strike="noStrike" spc="-1">
                <a:solidFill>
                  <a:srgbClr val="FFFFFF"/>
                </a:solidFill>
                <a:latin typeface="Arial"/>
                <a:ea typeface="NSimSun"/>
              </a:rPr>
              <a:t>digitalizációs jogszabálycsomag - </a:t>
            </a:r>
            <a:r>
              <a:rPr lang="hu-HU" sz="2000" b="1" strike="noStrike" spc="-1">
                <a:solidFill>
                  <a:srgbClr val="FFFFFF"/>
                </a:solidFill>
                <a:latin typeface="Arial"/>
                <a:ea typeface="NSimSun"/>
              </a:rPr>
              <a:t>az együttműködés egyes aspektusainak digitalizálása  - megteremti az e-kommunikáció jogi alapját és kereteit; cél: hatékonyság, jogbiztonság, igazságszolgáltatáshoz való hozzáférés javítása </a:t>
            </a: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056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II.  Az uniós szintű igazságügyi együttműködés dematerializására irányuló intézkedések - főbb mérföldkövek</a:t>
            </a: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Szövegdoboz 6"/>
          <p:cNvSpPr/>
          <p:nvPr/>
        </p:nvSpPr>
        <p:spPr>
          <a:xfrm>
            <a:off x="633960" y="1806120"/>
            <a:ext cx="6215040" cy="4446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egyik legjelentősebb vívmány: e-Igazságügy megszületése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vezérmotívum: fokozatosság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kezdetek: 2000-es évek - fakultatív részvétel (kísérleti projektek), ICT-technológiák eseti, sporadikus alkalmazása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kiterjedt uniós normarendszer, de hagyományos eljárások (személyes jelenlét, papír alapú ügyintézés) 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gátak: eltérő nemzeti eljárásjogok és technológiai fejlettségi szint, hatáskörhiány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pandémia: fordulat, felgyorsította a folyamatokat</a:t>
            </a:r>
            <a:endParaRPr lang="hu-HU" sz="2200" b="0" strike="noStrike" spc="-1">
              <a:latin typeface="Arial"/>
            </a:endParaRPr>
          </a:p>
        </p:txBody>
      </p:sp>
      <p:pic>
        <p:nvPicPr>
          <p:cNvPr id="93" name="Tartalom helye 7"/>
          <p:cNvPicPr/>
          <p:nvPr/>
        </p:nvPicPr>
        <p:blipFill>
          <a:blip r:embed="rId2">
            <a:alphaModFix amt="81000"/>
          </a:blip>
          <a:stretch/>
        </p:blipFill>
        <p:spPr>
          <a:xfrm>
            <a:off x="7341480" y="1806120"/>
            <a:ext cx="4340160" cy="4350960"/>
          </a:xfrm>
          <a:prstGeom prst="rect">
            <a:avLst/>
          </a:prstGeom>
          <a:ln w="0">
            <a:noFill/>
          </a:ln>
          <a:effectLst>
            <a:softEdge rad="11448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056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II.  Az uniós szintű igazságügyi együttműködés dematerializására irányuló intézkedések - főbb mérföldkövek</a:t>
            </a: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5" name="Szövegdoboz 6"/>
          <p:cNvSpPr/>
          <p:nvPr/>
        </p:nvSpPr>
        <p:spPr>
          <a:xfrm>
            <a:off x="633960" y="2252160"/>
            <a:ext cx="6215040" cy="3776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előrelépés: európai eljárások, pl. fizetési meghagyás (2006), kis értékű követelések (2007) – iratok online elkészítése, előterjesztése; ODR-platform (2016)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Stratégiák és Akciótervek: 2009-től ötévente - prioritási cél lett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EU Tanácsának következtetései: </a:t>
            </a:r>
            <a:r>
              <a:rPr lang="hu-HU" sz="2200" b="1" i="1" strike="noStrike" spc="-1">
                <a:solidFill>
                  <a:srgbClr val="000000"/>
                </a:solidFill>
                <a:latin typeface="Times New Roman"/>
                <a:ea typeface="NSimSun"/>
              </a:rPr>
              <a:t>Az igazságszolgáltatáshoz való jog - A digitalizáció lehetőségeinek kiaknázása </a:t>
            </a: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(2020. okt.) -felhívta a Bizottságot további intézkedésekre a digitalizáció továbbvitele végett</a:t>
            </a:r>
            <a:endParaRPr lang="hu-HU" sz="2200" b="0" strike="noStrike" spc="-1">
              <a:latin typeface="Arial"/>
            </a:endParaRPr>
          </a:p>
        </p:txBody>
      </p:sp>
      <p:pic>
        <p:nvPicPr>
          <p:cNvPr id="96" name="Kép 7"/>
          <p:cNvPicPr/>
          <p:nvPr/>
        </p:nvPicPr>
        <p:blipFill>
          <a:blip r:embed="rId2"/>
          <a:stretch/>
        </p:blipFill>
        <p:spPr>
          <a:xfrm>
            <a:off x="6849360" y="1718280"/>
            <a:ext cx="4565880" cy="4565880"/>
          </a:xfrm>
          <a:prstGeom prst="rect">
            <a:avLst/>
          </a:prstGeom>
          <a:ln w="0">
            <a:noFill/>
          </a:ln>
          <a:effectLst>
            <a:softEdge rad="29196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6056">
            <a:alpha val="8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II.  Az uniós szintű igazságügyi együttműködés dematerializására irányuló intézkedések - főbb mérföldkövek</a:t>
            </a: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Szövegdoboz 6"/>
          <p:cNvSpPr/>
          <p:nvPr/>
        </p:nvSpPr>
        <p:spPr>
          <a:xfrm>
            <a:off x="941040" y="1806120"/>
            <a:ext cx="6215040" cy="4111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EU Bizottság: </a:t>
            </a:r>
            <a:r>
              <a:rPr lang="hu-HU" sz="2200" b="1" i="1" strike="noStrike" spc="-1">
                <a:solidFill>
                  <a:srgbClr val="000000"/>
                </a:solidFill>
                <a:latin typeface="Times New Roman"/>
                <a:ea typeface="NSimSun"/>
              </a:rPr>
              <a:t>Az igazságszolgáltatás digitalizációja az Európai Unióban-Lehetőségek eszköztára c. közleménye </a:t>
            </a: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(2020. dec.) - átfogó intézkedéscsomagot ígért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jogalkotási aktusok: 1) </a:t>
            </a:r>
            <a:r>
              <a:rPr lang="hu-HU" sz="2200" b="1" i="1" strike="noStrike" spc="-1">
                <a:solidFill>
                  <a:srgbClr val="000000"/>
                </a:solidFill>
                <a:latin typeface="Times New Roman"/>
                <a:ea typeface="NSimSun"/>
              </a:rPr>
              <a:t>kézbesítésről- és bizonyításfelvételről szóló rendeletek </a:t>
            </a: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revíziója – digitális komponensek beépültek, elsőként kötelezővé tette a digitális csatornák használatát; 2</a:t>
            </a:r>
            <a:r>
              <a:rPr lang="hu-HU" sz="2200" b="1" i="1" strike="noStrike" spc="-1">
                <a:solidFill>
                  <a:srgbClr val="000000"/>
                </a:solidFill>
                <a:latin typeface="Times New Roman"/>
                <a:ea typeface="NSimSun"/>
              </a:rPr>
              <a:t>) e-CODEX rendelet: </a:t>
            </a: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IT-infrastruktúra</a:t>
            </a:r>
            <a:endParaRPr lang="hu-HU" sz="22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000000"/>
              </a:buClr>
              <a:buFont typeface="Symbol"/>
              <a:buChar char=""/>
              <a:tabLst>
                <a:tab pos="457200" algn="l"/>
              </a:tabLst>
            </a:pP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nem-jogalkotási elemek: pl. </a:t>
            </a:r>
            <a:r>
              <a:rPr lang="hu-HU" sz="2200" b="1" i="1" strike="noStrike" spc="-1">
                <a:solidFill>
                  <a:srgbClr val="000000"/>
                </a:solidFill>
                <a:latin typeface="Times New Roman"/>
                <a:ea typeface="NSimSun"/>
              </a:rPr>
              <a:t>E-Igazságügyi Portál</a:t>
            </a:r>
            <a:r>
              <a:rPr lang="hu-HU" sz="2200" b="1" strike="noStrike" spc="-1">
                <a:solidFill>
                  <a:srgbClr val="000000"/>
                </a:solidFill>
                <a:latin typeface="Times New Roman"/>
                <a:ea typeface="NSimSun"/>
              </a:rPr>
              <a:t> (2010), EUR-Lex, ELI, ECLI</a:t>
            </a:r>
            <a:endParaRPr lang="hu-HU" sz="2200" b="0" strike="noStrike" spc="-1">
              <a:latin typeface="Arial"/>
            </a:endParaRPr>
          </a:p>
        </p:txBody>
      </p:sp>
      <p:pic>
        <p:nvPicPr>
          <p:cNvPr id="99" name="Kép 5"/>
          <p:cNvPicPr/>
          <p:nvPr/>
        </p:nvPicPr>
        <p:blipFill>
          <a:blip r:embed="rId2">
            <a:alphaModFix amt="79000"/>
          </a:blip>
          <a:stretch/>
        </p:blipFill>
        <p:spPr>
          <a:xfrm>
            <a:off x="6724080" y="1390320"/>
            <a:ext cx="5467320" cy="5467320"/>
          </a:xfrm>
          <a:prstGeom prst="rect">
            <a:avLst/>
          </a:prstGeom>
          <a:ln w="0">
            <a:noFill/>
          </a:ln>
          <a:effectLst>
            <a:softEdge rad="72396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3C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Kép 9"/>
          <p:cNvPicPr/>
          <p:nvPr/>
        </p:nvPicPr>
        <p:blipFill>
          <a:blip r:embed="rId2">
            <a:alphaModFix amt="53000"/>
          </a:blip>
          <a:stretch/>
        </p:blipFill>
        <p:spPr>
          <a:xfrm>
            <a:off x="-9000" y="131040"/>
            <a:ext cx="12200400" cy="6590880"/>
          </a:xfrm>
          <a:prstGeom prst="rect">
            <a:avLst/>
          </a:prstGeom>
          <a:ln w="0">
            <a:noFill/>
          </a:ln>
          <a:effectLst>
            <a:softEdge rad="660240"/>
          </a:effectLst>
        </p:spPr>
      </p:pic>
      <p:sp>
        <p:nvSpPr>
          <p:cNvPr id="101" name="Szövegdoboz 6"/>
          <p:cNvSpPr/>
          <p:nvPr/>
        </p:nvSpPr>
        <p:spPr>
          <a:xfrm>
            <a:off x="1539000" y="1033200"/>
            <a:ext cx="9422280" cy="5636520"/>
          </a:xfrm>
          <a:prstGeom prst="rect">
            <a:avLst/>
          </a:prstGeom>
          <a:solidFill>
            <a:schemeClr val="accent1">
              <a:lumMod val="75000"/>
              <a:alpha val="26000"/>
            </a:schemeClr>
          </a:solidFill>
          <a:ln w="0">
            <a:noFill/>
          </a:ln>
          <a:effectLst>
            <a:softEdge rad="31752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hu-HU" sz="20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Digitalizációs jogszabálycsomag</a:t>
            </a: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1600" b="0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16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1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Az Európai Parlament és a Tanács (EU) 2023/2844 rendelete (2023. december 13.) a határokon átnyúló polgári, kereskedelmi és büntetőügyekben folytatott igazságügyi együttműködés és az igazságszolgáltatáshoz való hozzáférés digitalizációjáról, valamint az igazságügyi együttműködés területén egyes jogi aktusok módosításáról</a:t>
            </a:r>
            <a:r>
              <a:rPr lang="hu-HU" sz="1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 (Rendelet)</a:t>
            </a:r>
            <a:endParaRPr lang="hu-HU" sz="18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1600" b="0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16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0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pl. tartási, öröklési, házassági és szülői felelősségi, házassági vagyonjogi, polgári ügyek, számlazárolás; európai elfogatóparancs, ítéletek végrehajtása </a:t>
            </a: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1600" b="0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16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1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Az Európai Parlament és a Tanács (EU) 2023/2843 irányelve (2023. december 13.) a 2011/99/EU és a 2014/41/EU európai parlamenti és tanácsi irányelvnek, a 2003/8/EK tanácsi irányelvnek, valamint a 2002/584/IB, a 2003/577/IB, a 2005/214/IB, a 2006/783/IB, a 2008/909/IB, a 2008/947/IB, a 2009/829/IB és a 2009/948/IB tanácsi kerethatározatnak az igazságügyi együttműködés digitalizációja tekintetében történő módosításáról </a:t>
            </a:r>
            <a:r>
              <a:rPr lang="hu-HU" sz="1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(Irányelv)</a:t>
            </a:r>
            <a:endParaRPr lang="hu-HU" sz="1800" b="0" strike="noStrike" spc="-1">
              <a:latin typeface="Arial"/>
            </a:endParaRPr>
          </a:p>
          <a:p>
            <a:pPr marL="343080" indent="-343080" algn="just">
              <a:lnSpc>
                <a:spcPct val="100000"/>
              </a:lnSpc>
              <a:buClr>
                <a:srgbClr val="FFFFFF"/>
              </a:buClr>
              <a:buFont typeface="Symbol"/>
              <a:buChar char=""/>
            </a:pPr>
            <a:r>
              <a:rPr lang="hu-HU" sz="20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pl. költségmentesség, európai védelmi határozat 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hu-HU" sz="20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hu-HU" sz="1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Hatály: határon átnyúló ügyek (EUMSZ 81. és 82. cikke)</a:t>
            </a:r>
            <a:endParaRPr lang="hu-HU" sz="1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hu-HU" sz="16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 </a:t>
            </a:r>
            <a:endParaRPr lang="hu-HU" sz="16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lang="hu-HU" sz="20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2025. május 1-től alkalmazandó, de digitális kommunikációra átmeneti időszak</a:t>
            </a:r>
            <a:endParaRPr lang="hu-HU" sz="2000" b="0" strike="noStrike" spc="-1">
              <a:latin typeface="Arial"/>
            </a:endParaRPr>
          </a:p>
        </p:txBody>
      </p:sp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838080" y="131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III.  Az igazságügyi együttműködés digitalizációjáról szóló jogszabálycsomag esszenciája és főbb hozadékai</a:t>
            </a:r>
            <a:r>
              <a:rPr sz="1800"/>
              <a:t/>
            </a:r>
            <a:br>
              <a:rPr sz="1800"/>
            </a:b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43C0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Kép 9"/>
          <p:cNvPicPr/>
          <p:nvPr/>
        </p:nvPicPr>
        <p:blipFill>
          <a:blip r:embed="rId2">
            <a:alphaModFix amt="53000"/>
          </a:blip>
          <a:stretch/>
        </p:blipFill>
        <p:spPr>
          <a:xfrm>
            <a:off x="-9000" y="131040"/>
            <a:ext cx="12200400" cy="6590880"/>
          </a:xfrm>
          <a:prstGeom prst="rect">
            <a:avLst/>
          </a:prstGeom>
          <a:ln w="0">
            <a:noFill/>
          </a:ln>
          <a:effectLst>
            <a:softEdge rad="660240"/>
          </a:effectLst>
        </p:spPr>
      </p:pic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838080" y="131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III.  Az igazságügyi együttműködés digitalizációjáról szóló jogszabálycsomag esszenciája és főbb hozadékai</a:t>
            </a:r>
            <a:r>
              <a:rPr sz="1800"/>
              <a:t/>
            </a:r>
            <a:br>
              <a:rPr sz="1800"/>
            </a:b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5" name="Szövegdoboz 4"/>
          <p:cNvSpPr/>
          <p:nvPr/>
        </p:nvSpPr>
        <p:spPr>
          <a:xfrm>
            <a:off x="2156760" y="1472040"/>
            <a:ext cx="8971200" cy="5330520"/>
          </a:xfrm>
          <a:prstGeom prst="rect">
            <a:avLst/>
          </a:prstGeom>
          <a:solidFill>
            <a:schemeClr val="accent1">
              <a:lumMod val="75000"/>
              <a:alpha val="26000"/>
            </a:schemeClr>
          </a:solidFill>
          <a:ln w="0">
            <a:noFill/>
          </a:ln>
          <a:effectLst>
            <a:softEdge rad="40644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Főbb nóvumok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1.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Általános (alapértelmezés szerinti) digitális kommunikáció</a:t>
            </a: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hatóságok, uniós szervek egymás között: kötelező (eltérés: kivételesen)</a:t>
            </a: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hu-HU" sz="2800" b="0" strike="noStrike" spc="-1">
              <a:latin typeface="Arial"/>
            </a:endParaRPr>
          </a:p>
          <a:p>
            <a:pPr marL="343080" indent="-34308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ügyfelek és hatóságok között: a lehetőség biztosítása kötelező (explicit előzetes, egyedi hozzájárulás – pl. beadvány, közlések)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hu-HU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 xmlns:p15="http://schemas.microsoft.com/office/powerpoint/2012/main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59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Kép 11"/>
          <p:cNvPicPr/>
          <p:nvPr/>
        </p:nvPicPr>
        <p:blipFill>
          <a:blip r:embed="rId2">
            <a:alphaModFix amt="62000"/>
          </a:blip>
          <a:stretch/>
        </p:blipFill>
        <p:spPr>
          <a:xfrm>
            <a:off x="5715600" y="2341800"/>
            <a:ext cx="6476400" cy="3646080"/>
          </a:xfrm>
          <a:prstGeom prst="rect">
            <a:avLst/>
          </a:prstGeom>
          <a:ln w="0">
            <a:noFill/>
          </a:ln>
          <a:effectLst>
            <a:softEdge rad="330120"/>
          </a:effectLst>
        </p:spPr>
      </p:pic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hu-HU" sz="3200" b="1" strike="noStrike" spc="-1">
                <a:solidFill>
                  <a:srgbClr val="FFFFFF"/>
                </a:solidFill>
                <a:latin typeface="Arial"/>
                <a:ea typeface="NSimSun"/>
              </a:rPr>
              <a:t>III.  Az igazságügyi együttműködés digitalizációjáról szóló jogszabálycsomag esszenciája és főbb hozadékai</a:t>
            </a:r>
            <a:r>
              <a:rPr sz="1800"/>
              <a:t/>
            </a:r>
            <a:br>
              <a:rPr sz="1800"/>
            </a:br>
            <a:endParaRPr lang="hu-HU" sz="32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8" name="Szövegdoboz 6"/>
          <p:cNvSpPr/>
          <p:nvPr/>
        </p:nvSpPr>
        <p:spPr>
          <a:xfrm>
            <a:off x="554760" y="1345680"/>
            <a:ext cx="8160120" cy="5757120"/>
          </a:xfrm>
          <a:prstGeom prst="rect">
            <a:avLst/>
          </a:prstGeom>
          <a:solidFill>
            <a:schemeClr val="accent1">
              <a:lumMod val="75000"/>
              <a:alpha val="26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2.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Uniós jogalap a videókonferencia                </a:t>
            </a: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(távkommunikációs eszközök) </a:t>
            </a:r>
            <a:r>
              <a:rPr lang="hu-HU" sz="2800" b="1" i="1" strike="noStrike" spc="-1">
                <a:solidFill>
                  <a:srgbClr val="FFFFFF"/>
                </a:solidFill>
                <a:latin typeface="Times New Roman"/>
                <a:ea typeface="NSimSun"/>
              </a:rPr>
              <a:t>használatára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uniós norma által adott ’felhatalmazás’: általánosan biztosított lehetőség, HA egyik fél másik TÁ-ban van és a technológia rendelkezésre áll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DE: lex fori szerint zajlik és eljáró fórum diszkrecionális jogkörben dönt erről (nem kötelező elrendelni)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fragmentáltság fennmarad: közös uniós minimumsztenderdek? (CEPEJ)</a:t>
            </a:r>
            <a:endParaRPr lang="hu-HU" sz="2800" b="0" strike="noStrike" spc="-1">
              <a:latin typeface="Arial"/>
            </a:endParaRPr>
          </a:p>
          <a:p>
            <a:pPr marL="457200" indent="-4572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hu-HU" sz="2800" b="1" strike="noStrike" spc="-1">
                <a:solidFill>
                  <a:srgbClr val="FFFFFF"/>
                </a:solidFill>
                <a:latin typeface="Times New Roman"/>
                <a:ea typeface="NSimSun"/>
              </a:rPr>
              <a:t>speciális rendelkezések: kiskorúak, gyanúsítottak</a:t>
            </a:r>
            <a:endParaRPr lang="hu-HU" sz="28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hu-HU" sz="2000" b="0" strike="noStrike" spc="-1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lang="hu-HU" sz="16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</TotalTime>
  <Words>1138</Words>
  <Application>Microsoft Office PowerPoint</Application>
  <PresentationFormat>Szélesvásznú</PresentationFormat>
  <Paragraphs>102</Paragraphs>
  <Slides>18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11</vt:i4>
      </vt:variant>
      <vt:variant>
        <vt:lpstr>Téma</vt:lpstr>
      </vt:variant>
      <vt:variant>
        <vt:i4>2</vt:i4>
      </vt:variant>
      <vt:variant>
        <vt:lpstr>Diacímek</vt:lpstr>
      </vt:variant>
      <vt:variant>
        <vt:i4>18</vt:i4>
      </vt:variant>
    </vt:vector>
  </HeadingPairs>
  <TitlesOfParts>
    <vt:vector size="31" baseType="lpstr">
      <vt:lpstr>NSimSun</vt:lpstr>
      <vt:lpstr>Arial</vt:lpstr>
      <vt:lpstr>Arial Black</vt:lpstr>
      <vt:lpstr>Calibri</vt:lpstr>
      <vt:lpstr>Calibri Light</vt:lpstr>
      <vt:lpstr>DejaVu Sans</vt:lpstr>
      <vt:lpstr>EC Square Sans Pro</vt:lpstr>
      <vt:lpstr>Mistral</vt:lpstr>
      <vt:lpstr>Symbol</vt:lpstr>
      <vt:lpstr>Times New Roman</vt:lpstr>
      <vt:lpstr>Wingdings</vt:lpstr>
      <vt:lpstr>Office Theme</vt:lpstr>
      <vt:lpstr>Office Theme</vt:lpstr>
      <vt:lpstr>PowerPoint-bemutató</vt:lpstr>
      <vt:lpstr>PowerPoint-bemutató</vt:lpstr>
      <vt:lpstr>I. Bevezető gondolatok</vt:lpstr>
      <vt:lpstr>II.  Az uniós szintű igazságügyi együttműködés dematerializására irányuló intézkedések - főbb mérföldkövek</vt:lpstr>
      <vt:lpstr>II.  Az uniós szintű igazságügyi együttműködés dematerializására irányuló intézkedések - főbb mérföldkövek</vt:lpstr>
      <vt:lpstr>II.  Az uniós szintű igazságügyi együttműködés dematerializására irányuló intézkedések - főbb mérföldkövek</vt:lpstr>
      <vt:lpstr>III.  Az igazságügyi együttműködés digitalizációjáról szóló jogszabálycsomag esszenciája és főbb hozadékai </vt:lpstr>
      <vt:lpstr>III.  Az igazságügyi együttműködés digitalizációjáról szóló jogszabálycsomag esszenciája és főbb hozadékai </vt:lpstr>
      <vt:lpstr>III.  Az igazságügyi együttműködés digitalizációjáról szóló jogszabálycsomag esszenciája és főbb hozadékai </vt:lpstr>
      <vt:lpstr>III.  Az igazságügyi együttműködés digitalizációjáról szóló jogszabálycsomag esszenciája és főbb hozadékai </vt:lpstr>
      <vt:lpstr>III.  Az igazságügyi együttműködés digitalizációjáról szóló jogszabálycsomag esszenciája és főbb hozadékai </vt:lpstr>
      <vt:lpstr>III.  Az igazságügyi együttműködés digitalizációjáról szóló jogszabálycsomag esszenciája és főbb hozadékai</vt:lpstr>
      <vt:lpstr>IV. A tagállamok felkészültsége a 2025. évi Igazságügyi Eredménytábla tükrében</vt:lpstr>
      <vt:lpstr>PowerPoint-bemutató</vt:lpstr>
      <vt:lpstr>PowerPoint-bemutató</vt:lpstr>
      <vt:lpstr>PowerPoint-bemutató</vt:lpstr>
      <vt:lpstr>PowerPoint-bemutató</vt:lpstr>
      <vt:lpstr>V. Következtetések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subject/>
  <dc:creator>Bereczki Zsolt</dc:creator>
  <dc:description/>
  <cp:lastModifiedBy>Bereczki Ildikó dr.</cp:lastModifiedBy>
  <cp:revision>92</cp:revision>
  <cp:lastPrinted>2025-10-08T10:06:47Z</cp:lastPrinted>
  <dcterms:created xsi:type="dcterms:W3CDTF">2025-10-04T15:44:00Z</dcterms:created>
  <dcterms:modified xsi:type="dcterms:W3CDTF">2025-11-03T12:40:48Z</dcterms:modified>
  <dc:language>hu-HU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Szélesvásznú</vt:lpwstr>
  </property>
  <property fmtid="{D5CDD505-2E9C-101B-9397-08002B2CF9AE}" pid="3" name="Slides">
    <vt:i4>18</vt:i4>
  </property>
</Properties>
</file>