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2" r:id="rId2"/>
    <p:sldId id="274" r:id="rId3"/>
    <p:sldId id="275" r:id="rId4"/>
    <p:sldId id="281" r:id="rId5"/>
    <p:sldId id="287" r:id="rId6"/>
    <p:sldId id="288" r:id="rId7"/>
    <p:sldId id="289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4"/>
    <p:restoredTop sz="91688"/>
  </p:normalViewPr>
  <p:slideViewPr>
    <p:cSldViewPr snapToGrid="0" snapToObjects="1">
      <p:cViewPr varScale="1">
        <p:scale>
          <a:sx n="124" d="100"/>
          <a:sy n="124" d="100"/>
        </p:scale>
        <p:origin x="768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04" d="100"/>
          <a:sy n="104" d="100"/>
        </p:scale>
        <p:origin x="556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12C39806-BB1D-8F56-1BD4-E8FD84A886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C5BF43A-04E9-CC17-BD51-B26CC338B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71E59-BB6D-9C41-A61C-2D524682E115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98E5719-5CA3-B83A-6AB2-CC9AF2C948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441738D-8521-5BCA-A098-BEAAADEBC9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E7E85-FAC5-AA44-BBE8-3A2E745EC5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3843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A393B-998D-3C45-ACA4-5C51E3A83922}" type="datetimeFigureOut">
              <a:rPr lang="hu-HU" smtClean="0"/>
              <a:t>2026. 04. 21.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hu-HU"/>
              <a:t>Mintaszöveg szerkesztése
Második szint
Harmadik szint
Negyedik szint
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B25AA-5A0B-7648-B33A-37E9A013F97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8872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2D581B86-1410-296A-A860-6250EEF4E8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4" name="Szöveg helye 10">
            <a:extLst>
              <a:ext uri="{FF2B5EF4-FFF2-40B4-BE49-F238E27FC236}">
                <a16:creationId xmlns:a16="http://schemas.microsoft.com/office/drawing/2014/main" id="{831FA102-844C-755E-D247-CB3718711D4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23900" y="2029968"/>
            <a:ext cx="10744200" cy="89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5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PREZENTÁCIÓ CÍME</a:t>
            </a:r>
          </a:p>
        </p:txBody>
      </p:sp>
      <p:sp>
        <p:nvSpPr>
          <p:cNvPr id="6" name="Szöveg helye 10">
            <a:extLst>
              <a:ext uri="{FF2B5EF4-FFF2-40B4-BE49-F238E27FC236}">
                <a16:creationId xmlns:a16="http://schemas.microsoft.com/office/drawing/2014/main" id="{DF9D8FEB-E57B-5F73-ADA2-8D7B7485DFAF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23900" y="2980944"/>
            <a:ext cx="10744200" cy="891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Prezentáció alcíme</a:t>
            </a:r>
          </a:p>
        </p:txBody>
      </p:sp>
      <p:sp>
        <p:nvSpPr>
          <p:cNvPr id="7" name="Szöveg helye 10">
            <a:extLst>
              <a:ext uri="{FF2B5EF4-FFF2-40B4-BE49-F238E27FC236}">
                <a16:creationId xmlns:a16="http://schemas.microsoft.com/office/drawing/2014/main" id="{605BC215-EB6B-138C-D66F-E7064E16F28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23900" y="4301824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8" name="Szöveg helye 10">
            <a:extLst>
              <a:ext uri="{FF2B5EF4-FFF2-40B4-BE49-F238E27FC236}">
                <a16:creationId xmlns:a16="http://schemas.microsoft.com/office/drawing/2014/main" id="{2A598985-FDB3-7140-588C-68FBF5A82B2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23900" y="5005912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titulusa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91323EAC-BA77-33AC-53B7-F24EA909AB2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23900" y="5705856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32068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jléc nélküli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10">
            <a:extLst>
              <a:ext uri="{FF2B5EF4-FFF2-40B4-BE49-F238E27FC236}">
                <a16:creationId xmlns:a16="http://schemas.microsoft.com/office/drawing/2014/main" id="{ACFC1F6F-F293-C843-538C-5B5685FD46B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755246"/>
            <a:ext cx="3212591" cy="4884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41EA52C-1E9D-EA5E-B2CC-17EFCB17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D9D13E09-0F82-5456-63BF-CA3E8480C87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B89F9E7-0180-B00F-ACD8-D5C9A9A64F3B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426343" y="763334"/>
            <a:ext cx="6906918" cy="4884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6467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áblázat helye 5">
            <a:extLst>
              <a:ext uri="{FF2B5EF4-FFF2-40B4-BE49-F238E27FC236}">
                <a16:creationId xmlns:a16="http://schemas.microsoft.com/office/drawing/2014/main" id="{A3ADE164-0269-1AA2-004B-8C8A82051E1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579457"/>
            <a:ext cx="10515598" cy="3855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Open Sans" panose="020B0606030504020204" pitchFamily="34" charset="0"/>
              </a:defRPr>
            </a:lvl1pPr>
          </a:lstStyle>
          <a:p>
            <a:endParaRPr 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BF8F6AA8-C013-1657-CB5A-D3067FF15D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D8E6700D-6881-9CCD-3252-E02F567655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598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2DEAFE30-1B1B-962C-732B-E5BEF7917E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3" name="Szöveg helye 10">
            <a:extLst>
              <a:ext uri="{FF2B5EF4-FFF2-40B4-BE49-F238E27FC236}">
                <a16:creationId xmlns:a16="http://schemas.microsoft.com/office/drawing/2014/main" id="{11CE3FB9-7112-50B3-73CE-4614F7CA6107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509271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ró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B0B4C586-33C6-17A6-8EB3-9831D29436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1" name="Szöveg helye 10">
            <a:extLst>
              <a:ext uri="{FF2B5EF4-FFF2-40B4-BE49-F238E27FC236}">
                <a16:creationId xmlns:a16="http://schemas.microsoft.com/office/drawing/2014/main" id="{27654B00-1ACA-72E8-4C79-A237BB0FAEA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23900" y="2191523"/>
            <a:ext cx="10744200" cy="17106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hu-HU" dirty="0"/>
              <a:t>Köszönjük a figyelmet!</a:t>
            </a:r>
          </a:p>
        </p:txBody>
      </p:sp>
      <p:sp>
        <p:nvSpPr>
          <p:cNvPr id="12" name="Szöveg helye 10">
            <a:extLst>
              <a:ext uri="{FF2B5EF4-FFF2-40B4-BE49-F238E27FC236}">
                <a16:creationId xmlns:a16="http://schemas.microsoft.com/office/drawing/2014/main" id="{1B1DEF9F-AC4A-3457-057F-560795FA384B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23900" y="4301824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neve</a:t>
            </a:r>
          </a:p>
        </p:txBody>
      </p:sp>
      <p:sp>
        <p:nvSpPr>
          <p:cNvPr id="13" name="Szöveg helye 10">
            <a:extLst>
              <a:ext uri="{FF2B5EF4-FFF2-40B4-BE49-F238E27FC236}">
                <a16:creationId xmlns:a16="http://schemas.microsoft.com/office/drawing/2014/main" id="{D2769BC2-6B1C-E731-CB6F-BC48B5D77D5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23900" y="5005912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Előadó titulusa</a:t>
            </a:r>
          </a:p>
        </p:txBody>
      </p:sp>
      <p:sp>
        <p:nvSpPr>
          <p:cNvPr id="14" name="Szöveg helye 10">
            <a:extLst>
              <a:ext uri="{FF2B5EF4-FFF2-40B4-BE49-F238E27FC236}">
                <a16:creationId xmlns:a16="http://schemas.microsoft.com/office/drawing/2014/main" id="{A35D0690-9E41-0FD7-2C21-CAE7926EAC5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23900" y="5705856"/>
            <a:ext cx="10744200" cy="6492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52948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65AB793-C3EE-75F8-4E4A-2E20E9E093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A933D47C-7F86-9A48-A1AD-EEBD81F9A6A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940BA6A-A9B7-7219-4D85-FAE0F7D5ABF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55729B78-CCC8-F712-B7DB-176E91D2D65F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38200" y="1607437"/>
            <a:ext cx="10515600" cy="1846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5" name="Szöveg helye 10">
            <a:extLst>
              <a:ext uri="{FF2B5EF4-FFF2-40B4-BE49-F238E27FC236}">
                <a16:creationId xmlns:a16="http://schemas.microsoft.com/office/drawing/2014/main" id="{ED6C24E1-FC98-931B-668F-1A2663E5498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282280" y="3786425"/>
            <a:ext cx="5125629" cy="1846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</p:txBody>
      </p:sp>
      <p:sp>
        <p:nvSpPr>
          <p:cNvPr id="6" name="Szöveg helye 10">
            <a:extLst>
              <a:ext uri="{FF2B5EF4-FFF2-40B4-BE49-F238E27FC236}">
                <a16:creationId xmlns:a16="http://schemas.microsoft.com/office/drawing/2014/main" id="{BA10B23C-BC2C-AA33-C513-FD8B9D46C29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3786425"/>
            <a:ext cx="5125629" cy="18460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5098D7CE-AAE8-B095-44BC-D69C66D1F5B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13134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zövegblokk - 1 ké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934CE5A9-19D5-B7FF-F605-96F82FA4FB0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Kép helye 2">
            <a:extLst>
              <a:ext uri="{FF2B5EF4-FFF2-40B4-BE49-F238E27FC236}">
                <a16:creationId xmlns:a16="http://schemas.microsoft.com/office/drawing/2014/main" id="{23D20630-BBCE-AC6F-5896-1CEEB0015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27089" y="1579457"/>
            <a:ext cx="5326711" cy="40040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BC05F114-74F4-CAB6-3497-7C63660FE88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C43265EB-5A74-13B8-25EF-C234D04EBA7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82985"/>
            <a:ext cx="4287982" cy="3757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69FC214-A8DF-2334-7247-2170A8AA1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E4F210FC-1016-425F-02B2-E3EE645E1BB4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2073395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zövegblo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Egyenes összekötő 16">
            <a:extLst>
              <a:ext uri="{FF2B5EF4-FFF2-40B4-BE49-F238E27FC236}">
                <a16:creationId xmlns:a16="http://schemas.microsoft.com/office/drawing/2014/main" id="{CE5C7C62-306F-C568-AC87-137E9C578BF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2B9E13B-D4C6-DDBF-DA2A-ED8F1AEADB5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CA91C60B-6859-7AF4-1D6C-CF5A6DEAC648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4977383" cy="4068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9" name="Szöveg helye 10">
            <a:extLst>
              <a:ext uri="{FF2B5EF4-FFF2-40B4-BE49-F238E27FC236}">
                <a16:creationId xmlns:a16="http://schemas.microsoft.com/office/drawing/2014/main" id="{C6EA1AAF-19A4-379B-A811-68076AB37167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397429" y="1579456"/>
            <a:ext cx="4977383" cy="4068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A96FDED-1213-82EC-1A9D-4FC90A80F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0AF073EC-750D-2DFB-C11E-4C39CA8DC2E4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323675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zövegblok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E4CEC806-06F8-0A8E-802F-451103EBAC0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737F6A48-F38F-FC31-62D0-11C22537C64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3" name="Szöveg helye 10">
            <a:extLst>
              <a:ext uri="{FF2B5EF4-FFF2-40B4-BE49-F238E27FC236}">
                <a16:creationId xmlns:a16="http://schemas.microsoft.com/office/drawing/2014/main" id="{1E6D20BC-2EF9-211F-E045-74EB3321F44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0AB37620-467A-3358-9635-1AE991B2990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4489704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44317DED-74F7-596D-46E5-4EFCB5B1B45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41207" y="1579456"/>
            <a:ext cx="3212591" cy="4068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36141E3-2650-7309-36C7-ECD2E619B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0614727D-5F43-1091-F059-56358E38304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25303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ép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FDFD7BA7-C2A9-595B-15D6-EDE5F7DAE2D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Kép helye 2">
            <a:extLst>
              <a:ext uri="{FF2B5EF4-FFF2-40B4-BE49-F238E27FC236}">
                <a16:creationId xmlns:a16="http://schemas.microsoft.com/office/drawing/2014/main" id="{9E45454F-C86C-2D65-C04B-55E626DA88AE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65629" y="1579456"/>
            <a:ext cx="5067632" cy="4068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0" name="Kép helye 2">
            <a:extLst>
              <a:ext uri="{FF2B5EF4-FFF2-40B4-BE49-F238E27FC236}">
                <a16:creationId xmlns:a16="http://schemas.microsoft.com/office/drawing/2014/main" id="{176350A7-3ED8-9325-46CB-CA499869403F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38200" y="1579456"/>
            <a:ext cx="5011973" cy="40687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1BFA0AC3-D5FA-244D-2DF5-5874C6467C5D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45C0CEC-C383-42CB-7D7B-C253C37D1E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6D82DBE0-A887-D830-B4E0-50498F0CA4C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4151485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épe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A371C297-1CA5-94ED-2895-3B1AF69D27B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Kép helye 2">
            <a:extLst>
              <a:ext uri="{FF2B5EF4-FFF2-40B4-BE49-F238E27FC236}">
                <a16:creationId xmlns:a16="http://schemas.microsoft.com/office/drawing/2014/main" id="{B4B0655C-B169-D423-90AB-F5CB238B3C4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38199" y="1579456"/>
            <a:ext cx="2564928" cy="4125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0" name="Kép helye 2">
            <a:extLst>
              <a:ext uri="{FF2B5EF4-FFF2-40B4-BE49-F238E27FC236}">
                <a16:creationId xmlns:a16="http://schemas.microsoft.com/office/drawing/2014/main" id="{88B1D7E9-B3E8-D3A3-7C3B-46B669E00D44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639338" y="1579457"/>
            <a:ext cx="4693921" cy="4125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13" name="Kép helye 2">
            <a:extLst>
              <a:ext uri="{FF2B5EF4-FFF2-40B4-BE49-F238E27FC236}">
                <a16:creationId xmlns:a16="http://schemas.microsoft.com/office/drawing/2014/main" id="{DE50A8AD-DAA0-C470-251A-FB13BCEC03F1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3738768" y="1579456"/>
            <a:ext cx="2564928" cy="4125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8A66C65D-5136-21C7-C4AA-39F449F6F4A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8DC4FBAE-8E6D-4D61-C7ED-3B8AA103C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765D96AD-EB0E-433E-7DD3-3FEB95FE9F4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41175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ép címm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D3B63919-F8C0-E45C-09D0-60059DD8548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Kép helye 2">
            <a:extLst>
              <a:ext uri="{FF2B5EF4-FFF2-40B4-BE49-F238E27FC236}">
                <a16:creationId xmlns:a16="http://schemas.microsoft.com/office/drawing/2014/main" id="{885801D2-AD3D-65D3-7B5C-D11229926A4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8200" y="1557713"/>
            <a:ext cx="5021911" cy="3285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31" name="Kép helye 2">
            <a:extLst>
              <a:ext uri="{FF2B5EF4-FFF2-40B4-BE49-F238E27FC236}">
                <a16:creationId xmlns:a16="http://schemas.microsoft.com/office/drawing/2014/main" id="{BA351229-7C81-1BF9-C349-D053BA83B114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331888" y="1557713"/>
            <a:ext cx="5021911" cy="32856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567F4794-7128-84D5-187A-87B98CBB4B7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10" name="Szöveg helye 10">
            <a:extLst>
              <a:ext uri="{FF2B5EF4-FFF2-40B4-BE49-F238E27FC236}">
                <a16:creationId xmlns:a16="http://schemas.microsoft.com/office/drawing/2014/main" id="{12964550-01B5-19AF-9500-49E3DD0D5A13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38200" y="5118900"/>
            <a:ext cx="5021911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Kép címe</a:t>
            </a:r>
          </a:p>
        </p:txBody>
      </p:sp>
      <p:sp>
        <p:nvSpPr>
          <p:cNvPr id="12" name="Szöveg helye 10">
            <a:extLst>
              <a:ext uri="{FF2B5EF4-FFF2-40B4-BE49-F238E27FC236}">
                <a16:creationId xmlns:a16="http://schemas.microsoft.com/office/drawing/2014/main" id="{9BE9CAC6-C1B1-88DE-E91F-5DF606EBF5F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332692" y="5118900"/>
            <a:ext cx="5021911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Kép címe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6C96EAD-3920-32E6-9EF2-412243961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5" name="Szöveg helye 10">
            <a:extLst>
              <a:ext uri="{FF2B5EF4-FFF2-40B4-BE49-F238E27FC236}">
                <a16:creationId xmlns:a16="http://schemas.microsoft.com/office/drawing/2014/main" id="{728694AA-87CB-BD28-118C-72EAD9263FD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1640834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öveg é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0CA8BCE7-0004-CA11-4864-2FBA560C6C6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74462"/>
            <a:ext cx="10515600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zöveg helye 10">
            <a:extLst>
              <a:ext uri="{FF2B5EF4-FFF2-40B4-BE49-F238E27FC236}">
                <a16:creationId xmlns:a16="http://schemas.microsoft.com/office/drawing/2014/main" id="{30FAA482-BFF6-CAB1-8393-9DB2C3435DC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8200" y="723315"/>
            <a:ext cx="10515600" cy="5294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aseline="0">
                <a:solidFill>
                  <a:srgbClr val="012850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DIA CÍME</a:t>
            </a:r>
          </a:p>
        </p:txBody>
      </p:sp>
      <p:sp>
        <p:nvSpPr>
          <p:cNvPr id="4" name="Szöveg helye 10">
            <a:extLst>
              <a:ext uri="{FF2B5EF4-FFF2-40B4-BE49-F238E27FC236}">
                <a16:creationId xmlns:a16="http://schemas.microsoft.com/office/drawing/2014/main" id="{ACFC1F6F-F293-C843-538C-5B5685FD46B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38201" y="1579456"/>
            <a:ext cx="3212591" cy="40606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Open Sans" panose="020B0606030504020204" pitchFamily="34" charset="0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Mintaszöveg szerkesztése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Első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Második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Harmadik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Negyedik szint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01285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Ötödik szint</a:t>
            </a:r>
          </a:p>
        </p:txBody>
      </p:sp>
      <p:sp>
        <p:nvSpPr>
          <p:cNvPr id="11" name="Diagram helye 10">
            <a:extLst>
              <a:ext uri="{FF2B5EF4-FFF2-40B4-BE49-F238E27FC236}">
                <a16:creationId xmlns:a16="http://schemas.microsoft.com/office/drawing/2014/main" id="{B11D781D-DBC5-AFF1-5464-03EB686EDB38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>
          <a:xfrm>
            <a:off x="4426343" y="1579563"/>
            <a:ext cx="6927457" cy="4060579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Open Sans" panose="020B0606030504020204" pitchFamily="34" charset="0"/>
              </a:defRPr>
            </a:lvl1pPr>
          </a:lstStyle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41EA52C-1E9D-EA5E-B2CC-17EFCB175F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01196"/>
            <a:ext cx="12192000" cy="856804"/>
          </a:xfrm>
          <a:prstGeom prst="rect">
            <a:avLst/>
          </a:prstGeom>
        </p:spPr>
      </p:pic>
      <p:sp>
        <p:nvSpPr>
          <p:cNvPr id="6" name="Szöveg helye 10">
            <a:extLst>
              <a:ext uri="{FF2B5EF4-FFF2-40B4-BE49-F238E27FC236}">
                <a16:creationId xmlns:a16="http://schemas.microsoft.com/office/drawing/2014/main" id="{D9D13E09-0F82-5456-63BF-CA3E8480C87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925371" y="6300874"/>
            <a:ext cx="7985760" cy="3376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cap="all" spc="0" baseline="0">
                <a:solidFill>
                  <a:schemeClr val="bg1"/>
                </a:solidFill>
                <a:latin typeface="Open Sans" panose="020B0606030504020204" pitchFamily="34" charset="0"/>
              </a:defRPr>
            </a:lvl1pPr>
          </a:lstStyle>
          <a:p>
            <a:pPr lvl="0"/>
            <a:r>
              <a:rPr lang="hu-HU" dirty="0"/>
              <a:t>Rendezvény, dátum</a:t>
            </a:r>
          </a:p>
        </p:txBody>
      </p:sp>
    </p:spTree>
    <p:extLst>
      <p:ext uri="{BB962C8B-B14F-4D97-AF65-F5344CB8AC3E}">
        <p14:creationId xmlns:p14="http://schemas.microsoft.com/office/powerpoint/2010/main" val="56913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2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  <p:sldLayoutId id="2147483655" r:id="rId7"/>
    <p:sldLayoutId id="2147483656" r:id="rId8"/>
    <p:sldLayoutId id="2147483657" r:id="rId9"/>
    <p:sldLayoutId id="2147483660" r:id="rId10"/>
    <p:sldLayoutId id="2147483659" r:id="rId11"/>
    <p:sldLayoutId id="21474836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2A7E8302-AC9C-A66D-07A6-1A5B9DE4A49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23900" y="1869897"/>
            <a:ext cx="10444110" cy="1051183"/>
          </a:xfrm>
        </p:spPr>
        <p:txBody>
          <a:bodyPr/>
          <a:lstStyle/>
          <a:p>
            <a:r>
              <a:rPr lang="hu-HU" sz="3600" dirty="0"/>
              <a:t>A kártérítési felelősség anyagi jogi és eljárásjogi kapcsolódásai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C3FF51C-1377-99D6-D639-C9342D916796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A0576B3-4A8D-B0CB-EE63-AE28551463E8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hu-HU" sz="3200" dirty="0"/>
              <a:t>Menyhárd Attila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8B3461CE-3807-2ADD-A4F6-83F5C4B6A2F8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AD8B80AF-C083-C9ED-7D4F-EC1393814896}"/>
              </a:ext>
            </a:extLst>
          </p:cNvPr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hu-HU" dirty="0"/>
              <a:t>MFI, Debrecen, 2025 április 23 – 24  </a:t>
            </a:r>
          </a:p>
        </p:txBody>
      </p:sp>
    </p:spTree>
    <p:extLst>
      <p:ext uri="{BB962C8B-B14F-4D97-AF65-F5344CB8AC3E}">
        <p14:creationId xmlns:p14="http://schemas.microsoft.com/office/powerpoint/2010/main" val="202028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A08CA4A4-C637-E62F-E41A-D045D7987F1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1252719"/>
            <a:ext cx="10668856" cy="4182567"/>
          </a:xfrm>
        </p:spPr>
        <p:txBody>
          <a:bodyPr/>
          <a:lstStyle/>
          <a:p>
            <a:pPr algn="just"/>
            <a:endParaRPr lang="en-GB" sz="2000" dirty="0"/>
          </a:p>
          <a:p>
            <a:pPr algn="just"/>
            <a:r>
              <a:rPr lang="hu-HU" sz="2400" noProof="1"/>
              <a:t>A jog két teste vagy egy egységes rendszer két tartóeleme?</a:t>
            </a:r>
          </a:p>
          <a:p>
            <a:pPr algn="just"/>
            <a:r>
              <a:rPr lang="hu-HU" sz="2400" noProof="1"/>
              <a:t>	- bizonyos szabályok anyagi jogi vagy eljárásjogi természetűek? </a:t>
            </a:r>
          </a:p>
          <a:p>
            <a:pPr algn="just"/>
            <a:r>
              <a:rPr lang="hu-HU" sz="2400" noProof="1"/>
              <a:t>		pl elévülés </a:t>
            </a:r>
          </a:p>
          <a:p>
            <a:pPr algn="just"/>
            <a:r>
              <a:rPr lang="hu-HU" sz="2400" noProof="1"/>
              <a:t>		bizonyítási teher allokálása</a:t>
            </a:r>
          </a:p>
          <a:p>
            <a:pPr algn="just"/>
            <a:r>
              <a:rPr lang="hu-HU" sz="2400" noProof="1"/>
              <a:t>		eljárásjog: az anyagi jog érvényesülésének a technikai 			keretrendszere vagy az anyagi jog csak a bírónak adott 			parancs?</a:t>
            </a:r>
          </a:p>
          <a:p>
            <a:pPr algn="just"/>
            <a:r>
              <a:rPr lang="hu-HU" sz="2400" noProof="1"/>
              <a:t>	- a(z alanyi) jogot a jogalkotó vagy a bírósági döntés hozza létre? </a:t>
            </a:r>
          </a:p>
          <a:p>
            <a:pPr algn="just"/>
            <a:r>
              <a:rPr lang="en-GB" sz="2000" dirty="0"/>
              <a:t>	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425057A-B1D5-D0ED-4466-27FA430C2EBE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HU" dirty="0"/>
              <a:t>A</a:t>
            </a:r>
            <a:r>
              <a:rPr lang="hu-DE" dirty="0"/>
              <a:t>nyagi jog vs eljárásjog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2EEDB6F-C167-5D95-CD36-D8F0CECCEA20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200710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621AA78D-38CF-E6DC-D871-69C8B1D3EDB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pPr algn="just"/>
            <a:r>
              <a:rPr lang="hu-HU" sz="2400" noProof="1"/>
              <a:t>Engedményezés esetén átszáll-e a követeléssel a választottbírósági kikötés?</a:t>
            </a:r>
          </a:p>
          <a:p>
            <a:pPr algn="just"/>
            <a:r>
              <a:rPr lang="hu-HU" sz="2400" noProof="1"/>
              <a:t>Engedményezhető-e a követelés bírói úton való érvényesítésének a jogosultsága? (perbizomány?) </a:t>
            </a:r>
          </a:p>
          <a:p>
            <a:pPr algn="just"/>
            <a:r>
              <a:rPr lang="hu-HU" sz="2400" noProof="1"/>
              <a:t>A sérelemdíj (nem-vagyoni kártérítés) iránti követelések örökölhetősége</a:t>
            </a:r>
          </a:p>
          <a:p>
            <a:pPr algn="just"/>
            <a:r>
              <a:rPr lang="en-US" sz="2200" dirty="0"/>
              <a:t>	</a:t>
            </a:r>
            <a:endParaRPr lang="hu-DE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5CFECFE-ED93-2753-3EB3-433EC3BB1F52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HU" sz="2600" dirty="0"/>
              <a:t>Az eljárási jogok részei-e az anyagi jogi jogosultságnak? </a:t>
            </a:r>
            <a:endParaRPr lang="hu-DE" sz="2600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45CC3AF-F263-27C7-C8E3-A48984D98E9A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3631301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BCC3AA2B-709A-ADFD-F1AB-A75CB268462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r>
              <a:rPr lang="hu-DE" sz="2600" dirty="0"/>
              <a:t>A kár jogi fogalom</a:t>
            </a:r>
          </a:p>
          <a:p>
            <a:r>
              <a:rPr lang="hu-DE" sz="2600" dirty="0"/>
              <a:t>A szakértő feladata a kártérítési perben a kár megállapítása során: mi a ténykérdés és mi a jogkérdés?</a:t>
            </a:r>
          </a:p>
          <a:p>
            <a:r>
              <a:rPr lang="hu-HU" sz="2600" dirty="0"/>
              <a:t>A</a:t>
            </a:r>
            <a:r>
              <a:rPr lang="hu-DE" sz="2600" dirty="0"/>
              <a:t> kár megállapításának a módszertanát a bíróság vagy a szakértő határozza meg? Bizonyítás tárgya vagy jogkérdés? 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6238F6A-052C-3455-979D-2364EFCB96B1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DE" dirty="0"/>
              <a:t>A kár fogalma: ténykérdés vagy jogkérdés? 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93180A9-AF87-E6E0-7420-8525C4FFEC80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152878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5E9B4E1B-0EEB-D540-9873-917378C007A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r>
              <a:rPr lang="hu-DE" sz="2600" dirty="0"/>
              <a:t>A bizonyítási teher megfordítása </a:t>
            </a:r>
          </a:p>
          <a:p>
            <a:r>
              <a:rPr lang="hu-DE" sz="2600" dirty="0"/>
              <a:t>	- anyagi jogi szabállyal</a:t>
            </a:r>
          </a:p>
          <a:p>
            <a:r>
              <a:rPr lang="hu-DE" sz="2600" dirty="0"/>
              <a:t>	- eljárásjogi szabállyal (Pp 265.§)</a:t>
            </a:r>
          </a:p>
          <a:p>
            <a:r>
              <a:rPr lang="hu-DE" sz="2600" dirty="0"/>
              <a:t>	- bírói gyakorlattal: BH 2012. 10. sz., BH 2010. 7. sz.</a:t>
            </a:r>
          </a:p>
          <a:p>
            <a:r>
              <a:rPr lang="hu-DE" sz="2600" dirty="0"/>
              <a:t>Bizonyítékok mérlegelése Pp 279.§</a:t>
            </a:r>
          </a:p>
          <a:p>
            <a:r>
              <a:rPr lang="hu-DE" sz="2600" dirty="0"/>
              <a:t>Esély elvesztése mint </a:t>
            </a:r>
          </a:p>
          <a:p>
            <a:r>
              <a:rPr lang="hu-DE" sz="2600" dirty="0"/>
              <a:t>	- okozati összefüggés</a:t>
            </a:r>
          </a:p>
          <a:p>
            <a:r>
              <a:rPr lang="hu-DE" sz="2600" dirty="0"/>
              <a:t>	- kár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24679DD-5DCD-0821-6ACA-F30AB57CFD56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DE" sz="2400" dirty="0"/>
              <a:t>Az információhiány allokálása a felek között: valószínűségek szerepe 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7B4EE60-C924-7B29-FB39-3B3CAEC261BB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153645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93683749-0A51-EC80-AF69-FCACAD584BB7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pPr algn="just"/>
            <a:r>
              <a:rPr lang="hu-HU" dirty="0"/>
              <a:t>Keresettel érvényesített jog: az az alanyi jog, amelynek érvényesítését anyagi jogi jogszabály biztosítja (Pp 7.§ 11)</a:t>
            </a:r>
          </a:p>
          <a:p>
            <a:pPr algn="just"/>
            <a:r>
              <a:rPr lang="hu-DE" dirty="0"/>
              <a:t>Pp 170.§ (2) b) </a:t>
            </a:r>
            <a:r>
              <a:rPr lang="hu-HU" dirty="0"/>
              <a:t>a keresetlevél érdemi részében fel kell tüntetni: az érvényesíteni kívánt jogot a jogalap megjelölése útján</a:t>
            </a:r>
          </a:p>
          <a:p>
            <a:pPr algn="just"/>
            <a:r>
              <a:rPr lang="hu-HU" dirty="0"/>
              <a:t>A jogalap határozza meg a jogerő terjedelmét (Pp. 360.§)</a:t>
            </a:r>
          </a:p>
          <a:p>
            <a:pPr algn="just"/>
            <a:r>
              <a:rPr lang="hu-HU" dirty="0"/>
              <a:t>Jogalap: az az anyagi jogi jogszabályi rendelkezés, amely az alanyi jogot közvetlenül keletkeztető tényeket meghatározza és annak alapján az igény támasztására feljogosít (Pp 7.§ 8.)</a:t>
            </a:r>
          </a:p>
          <a:p>
            <a:endParaRPr lang="hu-HU" dirty="0"/>
          </a:p>
          <a:p>
            <a:endParaRPr lang="hu-HU" dirty="0"/>
          </a:p>
          <a:p>
            <a:endParaRPr lang="hu-DE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E439AC6-33CE-B560-34DC-0DBC832EA23B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DE" dirty="0"/>
              <a:t>A „res iudicata”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2B098E4-3AC9-7BC3-F117-E20724BBA742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341477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áblázat helye 1">
            <a:extLst>
              <a:ext uri="{FF2B5EF4-FFF2-40B4-BE49-F238E27FC236}">
                <a16:creationId xmlns:a16="http://schemas.microsoft.com/office/drawing/2014/main" id="{5B48668F-A588-78F8-B387-09921EF6C59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/>
          <a:lstStyle/>
          <a:p>
            <a:pPr algn="just"/>
            <a:r>
              <a:rPr lang="hu-DE" sz="2600" dirty="0"/>
              <a:t>Sérelemdíj iránti követelést megalapozó jogsértés esetén </a:t>
            </a:r>
          </a:p>
          <a:p>
            <a:pPr algn="just"/>
            <a:r>
              <a:rPr lang="hu-DE" sz="2600" dirty="0"/>
              <a:t>	- személyiségvédelmi generálklauzula </a:t>
            </a:r>
          </a:p>
          <a:p>
            <a:pPr algn="just"/>
            <a:r>
              <a:rPr lang="hu-DE" sz="2600" dirty="0"/>
              <a:t>	- nevesített személyiségi jog (ha van ilyen)</a:t>
            </a:r>
          </a:p>
          <a:p>
            <a:pPr algn="just"/>
            <a:r>
              <a:rPr lang="hu-DE" sz="2600" dirty="0"/>
              <a:t>	- a sérelemdíj fizetési kötelezettséget kimondó szabály</a:t>
            </a:r>
          </a:p>
          <a:p>
            <a:pPr algn="just"/>
            <a:r>
              <a:rPr lang="hu-DE" sz="2600" dirty="0"/>
              <a:t>Kátérítési felelősség esetén </a:t>
            </a:r>
          </a:p>
          <a:p>
            <a:pPr algn="just"/>
            <a:r>
              <a:rPr lang="hu-DE" sz="2600" dirty="0"/>
              <a:t>	- a kártérítési felelősséget kimondó szabály</a:t>
            </a:r>
          </a:p>
          <a:p>
            <a:pPr algn="just"/>
            <a:r>
              <a:rPr lang="hu-DE" sz="2600" dirty="0"/>
              <a:t>	- speciális felelősségi alakzat (ha releváns)</a:t>
            </a:r>
          </a:p>
          <a:p>
            <a:pPr algn="just"/>
            <a:r>
              <a:rPr lang="hu-DE" sz="2600" dirty="0"/>
              <a:t>	- a teljes kártérítést kimondó szabály</a:t>
            </a:r>
          </a:p>
          <a:p>
            <a:endParaRPr lang="hu-DE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80E3EDD-EE9D-D76E-2C54-6219290FAD78}"/>
              </a:ext>
            </a:extLst>
          </p:cNvPr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hu-DE" dirty="0"/>
              <a:t>A jogalap meghatározása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16B11BB-4CB3-90BB-668D-FB788DACDD42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endParaRPr lang="hu-DE"/>
          </a:p>
        </p:txBody>
      </p:sp>
    </p:spTree>
    <p:extLst>
      <p:ext uri="{BB962C8B-B14F-4D97-AF65-F5344CB8AC3E}">
        <p14:creationId xmlns:p14="http://schemas.microsoft.com/office/powerpoint/2010/main" val="3932666621"/>
      </p:ext>
    </p:extLst>
  </p:cSld>
  <p:clrMapOvr>
    <a:masterClrMapping/>
  </p:clrMapOvr>
</p:sld>
</file>

<file path=ppt/theme/theme1.xml><?xml version="1.0" encoding="utf-8"?>
<a:theme xmlns:a="http://schemas.openxmlformats.org/drawingml/2006/main" name="cím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398</Words>
  <Application>Microsoft Macintosh PowerPoint</Application>
  <PresentationFormat>Szélesvásznú</PresentationFormat>
  <Paragraphs>45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Calibri</vt:lpstr>
      <vt:lpstr>Open Sans</vt:lpstr>
      <vt:lpstr>címdia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CÍME prezentáció alcíme</dc:title>
  <dc:creator>Microsoft Office User</dc:creator>
  <cp:lastModifiedBy>MENYHARD Attila</cp:lastModifiedBy>
  <cp:revision>249</cp:revision>
  <dcterms:created xsi:type="dcterms:W3CDTF">2021-07-01T15:39:11Z</dcterms:created>
  <dcterms:modified xsi:type="dcterms:W3CDTF">2026-04-21T18:39:12Z</dcterms:modified>
</cp:coreProperties>
</file>