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73" r:id="rId3"/>
    <p:sldId id="2563" r:id="rId4"/>
    <p:sldId id="2565" r:id="rId5"/>
    <p:sldId id="2567" r:id="rId6"/>
    <p:sldId id="2568" r:id="rId7"/>
    <p:sldId id="2569" r:id="rId8"/>
    <p:sldId id="2570" r:id="rId9"/>
    <p:sldId id="2571" r:id="rId10"/>
    <p:sldId id="289" r:id="rId11"/>
    <p:sldId id="274" r:id="rId12"/>
    <p:sldId id="285" r:id="rId13"/>
    <p:sldId id="286" r:id="rId14"/>
    <p:sldId id="287" r:id="rId15"/>
    <p:sldId id="275" r:id="rId16"/>
    <p:sldId id="288" r:id="rId17"/>
    <p:sldId id="276" r:id="rId18"/>
    <p:sldId id="280" r:id="rId19"/>
    <p:sldId id="295" r:id="rId20"/>
    <p:sldId id="296" r:id="rId21"/>
    <p:sldId id="297" r:id="rId22"/>
    <p:sldId id="298" r:id="rId23"/>
    <p:sldId id="257" r:id="rId24"/>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94660"/>
  </p:normalViewPr>
  <p:slideViewPr>
    <p:cSldViewPr snapToGrid="0">
      <p:cViewPr varScale="1">
        <p:scale>
          <a:sx n="108" d="100"/>
          <a:sy n="108" d="100"/>
        </p:scale>
        <p:origin x="66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E4BDF3-22F4-46EF-B8CE-50351D570B00}" type="datetimeFigureOut">
              <a:rPr lang="hu-HU" smtClean="0"/>
              <a:t>2026.05.05.</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F1C308-EF51-4D3C-9FAD-77D466D397EA}" type="slidenum">
              <a:rPr lang="hu-HU" smtClean="0"/>
              <a:t>‹#›</a:t>
            </a:fld>
            <a:endParaRPr lang="hu-HU"/>
          </a:p>
        </p:txBody>
      </p:sp>
    </p:spTree>
    <p:extLst>
      <p:ext uri="{BB962C8B-B14F-4D97-AF65-F5344CB8AC3E}">
        <p14:creationId xmlns:p14="http://schemas.microsoft.com/office/powerpoint/2010/main" val="549782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1043ca6537a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1043ca6537a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 belterületi vadkonfliktus fogalma azon jelenségek összességét jelenti, amikor vadon élő állatok rendszeresen megjelennek lakott területeken, városokban vagy azok közvetlen környezetében, és ez közvetlen vagy közvetett konfliktushoz vezet az emberi társadalommal. Ide tartoznak a közlekedési balesetek, a személyi sérülések, a mezőgazdasági és kertészeti károk, valamint a lakosság szubjektív biztonságérzetének romlása. A probléma különösen érzékeny, mert egyszerre érinti a természetvédelem, a közbiztonság, a gazdaság és az etika területeit. Magyarországon a vaddisznók, Romániában és Szlovákiában pedig a vaddisznók mellett a nagyragadozók – különösen a barnamedve – váltak a közbeszéd központi szereplőivé. A konfliktus súlyát növeli, hogy a média és a közösségi hálók felerősítik az egyedi eseteket, amelyek így országos vagy akár nemzetközi visszhangot kapnak. A belterületi vadmegjelenés ezért nem pusztán biológiai kérdés, hanem komplex társadalmi probléma, amely integrált, több szereplőt bevonó megoldásokat igényel.</a:t>
            </a:r>
          </a:p>
        </p:txBody>
      </p:sp>
      <p:sp>
        <p:nvSpPr>
          <p:cNvPr id="4" name="Slide Number Placeholder 3"/>
          <p:cNvSpPr>
            <a:spLocks noGrp="1"/>
          </p:cNvSpPr>
          <p:nvPr>
            <p:ph type="sldNum" sz="quarter" idx="5"/>
          </p:nvPr>
        </p:nvSpPr>
        <p:spPr/>
        <p:txBody>
          <a:bodyPr/>
          <a:lstStyle/>
          <a:p>
            <a:fld id="{0878489B-AE55-4850-BDF9-489D1BDD1256}" type="slidenum">
              <a:t>3</a:t>
            </a:fld>
            <a:endParaRPr lang="en-US"/>
          </a:p>
        </p:txBody>
      </p:sp>
    </p:spTree>
    <p:extLst>
      <p:ext uri="{BB962C8B-B14F-4D97-AF65-F5344CB8AC3E}">
        <p14:creationId xmlns:p14="http://schemas.microsoft.com/office/powerpoint/2010/main" val="3336244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 fenntarthatóság alapelve a természeti erőforrások hosszú távú megőrzését és a biológiai sokféleség védelmét helyezi előtérbe. Ezzel szemben a lakosság mindennapi tapasztalatai gyakran az azonnali biztonsági kockázatokra fókuszálnak. Amikor egy vaddisznócsapat jelenik meg egy lakóövezetben, vagy egy medve bemerészkedik egy faluba, a társadalmi reakciók érthetően az emberi élet és vagyon védelmét követelik. Ez az ellentmondás komoly feszültséget generál a döntéshozatalban: miközben a természetvédelmi szakemberek a populációk megőrzését és az élőhelyek helyreállítását hangsúlyozzák, addig a helyi közösségek gyors és határozott beavatkozást várnak el. A fenntartható megközelítés nem jelent tétlenséget, hanem olyan hosszú távú stratégiát, amely csökkenti a konfliktusok kialakulásának esélyét. Ennek része a hulladékgazdálkodás javítása, az élőhelyek tudatos tervezése és a lakosság tájékoztatása. A társadalmi érdekek figyelmen kívül hagyása azonban a természetvédelem társadalmi elfogadottságát veszélyezteti, ezért az egyensúly megteremtése kulcskérdés.</a:t>
            </a:r>
          </a:p>
        </p:txBody>
      </p:sp>
      <p:sp>
        <p:nvSpPr>
          <p:cNvPr id="4" name="Slide Number Placeholder 3"/>
          <p:cNvSpPr>
            <a:spLocks noGrp="1"/>
          </p:cNvSpPr>
          <p:nvPr>
            <p:ph type="sldNum" sz="quarter" idx="5"/>
          </p:nvPr>
        </p:nvSpPr>
        <p:spPr/>
        <p:txBody>
          <a:bodyPr/>
          <a:lstStyle/>
          <a:p>
            <a:fld id="{0878489B-AE55-4850-BDF9-489D1BDD1256}" type="slidenum">
              <a:t>4</a:t>
            </a:fld>
            <a:endParaRPr lang="en-US"/>
          </a:p>
        </p:txBody>
      </p:sp>
    </p:spTree>
    <p:extLst>
      <p:ext uri="{BB962C8B-B14F-4D97-AF65-F5344CB8AC3E}">
        <p14:creationId xmlns:p14="http://schemas.microsoft.com/office/powerpoint/2010/main" val="3826942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Magyarországon a belterületi vadkonfliktusok leggyakoribb szereplője a vaddisznó. Az elmúlt évtizedben a faj állománya jelentősen növekedett, miközben a városok terjeszkedése és az élőhelyek feldarabolódása fokozta az ember–állat találkozások számát. Számos magyar településen rendszeressé vált, hogy vaddisznók jelennek meg parkokban, lakóövezetekben vagy ipari területeken. A közlekedési balesetek száma emelkedett, és a mezőgazdasági károk is jelentős terhet rónak a gazdálkodókra. A jogi háttér alapját az 1996. évi LV. vadgazdálkodási törvény adja, amely lehetőséget biztosít rendkívüli beavatkozásokra, ugyanakkor szigorú feltételekhez köti a belterületi kilövéseket. A magyar gyakorlatban fontos szerepet töltenek be az önkormányzatok, a vadásztársaságok és a rendvédelmi szervek közötti együttműködések. A társadalmi vita gyakran polarizált: míg egyesek az azonnali állománycsökkentést sürgetik, mások az állatvédelem és a megelőzés fontosságát hangsúlyozzák.</a:t>
            </a:r>
          </a:p>
        </p:txBody>
      </p:sp>
      <p:sp>
        <p:nvSpPr>
          <p:cNvPr id="4" name="Slide Number Placeholder 3"/>
          <p:cNvSpPr>
            <a:spLocks noGrp="1"/>
          </p:cNvSpPr>
          <p:nvPr>
            <p:ph type="sldNum" sz="quarter" idx="5"/>
          </p:nvPr>
        </p:nvSpPr>
        <p:spPr/>
        <p:txBody>
          <a:bodyPr/>
          <a:lstStyle/>
          <a:p>
            <a:fld id="{0878489B-AE55-4850-BDF9-489D1BDD1256}" type="slidenum">
              <a:t>5</a:t>
            </a:fld>
            <a:endParaRPr lang="en-US"/>
          </a:p>
        </p:txBody>
      </p:sp>
    </p:spTree>
    <p:extLst>
      <p:ext uri="{BB962C8B-B14F-4D97-AF65-F5344CB8AC3E}">
        <p14:creationId xmlns:p14="http://schemas.microsoft.com/office/powerpoint/2010/main" val="4202617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Romániában a belterületi vadkonfliktusok középpontjában a barnamedve áll, amely Európa egyik legnagyobb állományával rendelkezik az ország területén. Az erdélyi és kárpáti térségekben egyre gyakoribbak a településeken megjelenő medvék, amelyek súlyos társadalmi indulatokat váltanak ki. A médiában rendszeresen megjelenő támadásokról szóló hírek erősítik a félelmet, és politikai nyomást helyeznek a döntéshozókra. Románia jogi rendszere kvótákhoz köti a kilövést, ugyanakkor az Európai Unió természetvédelmi szabályai szigorú kereteket szabnak. A társadalmi vita gyakran nemzetközi szintre emelkedik, mivel a medve védett faj, és a természetvédelmi szervezetek erőteljesen fellépnek az állománycsökkentés ellen. A román példa jól mutatja, hogy a társadalmi indulatok és a fenntarthatósági elvek közötti feszültség milyen mértékben képes befolyásolni a szakpolitikai döntéseket.</a:t>
            </a:r>
          </a:p>
        </p:txBody>
      </p:sp>
      <p:sp>
        <p:nvSpPr>
          <p:cNvPr id="4" name="Slide Number Placeholder 3"/>
          <p:cNvSpPr>
            <a:spLocks noGrp="1"/>
          </p:cNvSpPr>
          <p:nvPr>
            <p:ph type="sldNum" sz="quarter" idx="5"/>
          </p:nvPr>
        </p:nvSpPr>
        <p:spPr/>
        <p:txBody>
          <a:bodyPr/>
          <a:lstStyle/>
          <a:p>
            <a:fld id="{0878489B-AE55-4850-BDF9-489D1BDD1256}" type="slidenum">
              <a:t>6</a:t>
            </a:fld>
            <a:endParaRPr lang="en-US"/>
          </a:p>
        </p:txBody>
      </p:sp>
    </p:spTree>
    <p:extLst>
      <p:ext uri="{BB962C8B-B14F-4D97-AF65-F5344CB8AC3E}">
        <p14:creationId xmlns:p14="http://schemas.microsoft.com/office/powerpoint/2010/main" val="1751586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Szlovákiában a belterületi vadmegjelenés szintén komoly közbiztonsági kérdéssé vált, különösen a barnamedvék és a vaddisznók esetében. Az elmúlt években több olyan eset történt, amikor medvék falvakban vagy városok peremén jelentek meg, ami rendkívüli intézkedésekhez vezetett. A szlovák jogrendszer lehetőséget biztosít sürgősségi beavatkozásokra, ugyanakkor ezek gyakran heves társadalmi és politikai vitákat váltanak ki. A lakosság biztonság iránti igénye és a természetvédelmi kötelezettségek közötti egyensúly megtalálása különösen nehéz feladat. Szlovákia példája rávilágít arra, hogy a gyors reagálás és az átlátható kommunikáció kulcsfontosságú a társadalmi feszültségek csökkentésében.</a:t>
            </a:r>
          </a:p>
        </p:txBody>
      </p:sp>
      <p:sp>
        <p:nvSpPr>
          <p:cNvPr id="4" name="Slide Number Placeholder 3"/>
          <p:cNvSpPr>
            <a:spLocks noGrp="1"/>
          </p:cNvSpPr>
          <p:nvPr>
            <p:ph type="sldNum" sz="quarter" idx="5"/>
          </p:nvPr>
        </p:nvSpPr>
        <p:spPr/>
        <p:txBody>
          <a:bodyPr/>
          <a:lstStyle/>
          <a:p>
            <a:fld id="{0878489B-AE55-4850-BDF9-489D1BDD1256}" type="slidenum">
              <a:t>7</a:t>
            </a:fld>
            <a:endParaRPr lang="en-US"/>
          </a:p>
        </p:txBody>
      </p:sp>
    </p:spTree>
    <p:extLst>
      <p:ext uri="{BB962C8B-B14F-4D97-AF65-F5344CB8AC3E}">
        <p14:creationId xmlns:p14="http://schemas.microsoft.com/office/powerpoint/2010/main" val="1549318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1043ca6537a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1043ca6537a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5150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sp>
        <p:nvSpPr>
          <p:cNvPr id="9" name="Google Shape;9;p2"/>
          <p:cNvSpPr/>
          <p:nvPr/>
        </p:nvSpPr>
        <p:spPr>
          <a:xfrm rot="-5400000">
            <a:off x="4222633" y="4795233"/>
            <a:ext cx="1709200" cy="12224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5057937" y="512900"/>
            <a:ext cx="4952000" cy="3541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txBox="1">
            <a:spLocks noGrp="1"/>
          </p:cNvSpPr>
          <p:nvPr>
            <p:ph type="ctrTitle"/>
          </p:nvPr>
        </p:nvSpPr>
        <p:spPr>
          <a:xfrm>
            <a:off x="4910227" y="2384233"/>
            <a:ext cx="5812000" cy="29072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6667">
                <a:solidFill>
                  <a:srgbClr val="4B6464"/>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2" name="Google Shape;12;p2"/>
          <p:cNvSpPr txBox="1">
            <a:spLocks noGrp="1"/>
          </p:cNvSpPr>
          <p:nvPr>
            <p:ph type="subTitle" idx="1"/>
          </p:nvPr>
        </p:nvSpPr>
        <p:spPr>
          <a:xfrm>
            <a:off x="4910227" y="5313733"/>
            <a:ext cx="5812000" cy="5460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133">
                <a:solidFill>
                  <a:srgbClr val="4B6464"/>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cxnSp>
        <p:nvCxnSpPr>
          <p:cNvPr id="13" name="Google Shape;13;p2"/>
          <p:cNvCxnSpPr/>
          <p:nvPr/>
        </p:nvCxnSpPr>
        <p:spPr>
          <a:xfrm>
            <a:off x="950285" y="717700"/>
            <a:ext cx="0" cy="4359600"/>
          </a:xfrm>
          <a:prstGeom prst="straightConnector1">
            <a:avLst/>
          </a:prstGeom>
          <a:noFill/>
          <a:ln w="19050" cap="flat" cmpd="sng">
            <a:solidFill>
              <a:schemeClr val="dk2"/>
            </a:solidFill>
            <a:prstDash val="solid"/>
            <a:round/>
            <a:headEnd type="none" w="med" len="med"/>
            <a:tailEnd type="none" w="med" len="med"/>
          </a:ln>
        </p:spPr>
      </p:cxnSp>
      <p:cxnSp>
        <p:nvCxnSpPr>
          <p:cNvPr id="14" name="Google Shape;14;p2"/>
          <p:cNvCxnSpPr/>
          <p:nvPr/>
        </p:nvCxnSpPr>
        <p:spPr>
          <a:xfrm>
            <a:off x="11235184" y="1940425"/>
            <a:ext cx="0" cy="42264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822123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5"/>
        <p:cNvGrpSpPr/>
        <p:nvPr/>
      </p:nvGrpSpPr>
      <p:grpSpPr>
        <a:xfrm>
          <a:off x="0" y="0"/>
          <a:ext cx="0" cy="0"/>
          <a:chOff x="0" y="0"/>
          <a:chExt cx="0" cy="0"/>
        </a:xfrm>
      </p:grpSpPr>
      <p:sp>
        <p:nvSpPr>
          <p:cNvPr id="76" name="Google Shape;76;p13"/>
          <p:cNvSpPr/>
          <p:nvPr/>
        </p:nvSpPr>
        <p:spPr>
          <a:xfrm>
            <a:off x="8520233" y="1356967"/>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13"/>
          <p:cNvSpPr/>
          <p:nvPr/>
        </p:nvSpPr>
        <p:spPr>
          <a:xfrm>
            <a:off x="239668" y="3750184"/>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13"/>
          <p:cNvSpPr txBox="1">
            <a:spLocks noGrp="1"/>
          </p:cNvSpPr>
          <p:nvPr>
            <p:ph type="title"/>
          </p:nvPr>
        </p:nvSpPr>
        <p:spPr>
          <a:xfrm>
            <a:off x="2713125" y="2309244"/>
            <a:ext cx="21064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9" name="Google Shape;79;p13"/>
          <p:cNvSpPr txBox="1">
            <a:spLocks noGrp="1"/>
          </p:cNvSpPr>
          <p:nvPr>
            <p:ph type="title" idx="2" hasCustomPrompt="1"/>
          </p:nvPr>
        </p:nvSpPr>
        <p:spPr>
          <a:xfrm>
            <a:off x="2713125" y="1678176"/>
            <a:ext cx="1700400" cy="50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0" name="Google Shape;80;p13"/>
          <p:cNvSpPr txBox="1">
            <a:spLocks noGrp="1"/>
          </p:cNvSpPr>
          <p:nvPr>
            <p:ph type="subTitle" idx="1"/>
          </p:nvPr>
        </p:nvSpPr>
        <p:spPr>
          <a:xfrm>
            <a:off x="2713125" y="3113132"/>
            <a:ext cx="31152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1" name="Google Shape;81;p13"/>
          <p:cNvSpPr txBox="1">
            <a:spLocks noGrp="1"/>
          </p:cNvSpPr>
          <p:nvPr>
            <p:ph type="title" idx="3"/>
          </p:nvPr>
        </p:nvSpPr>
        <p:spPr>
          <a:xfrm>
            <a:off x="6363675" y="2309244"/>
            <a:ext cx="21064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2" name="Google Shape;82;p13"/>
          <p:cNvSpPr txBox="1">
            <a:spLocks noGrp="1"/>
          </p:cNvSpPr>
          <p:nvPr>
            <p:ph type="title" idx="4" hasCustomPrompt="1"/>
          </p:nvPr>
        </p:nvSpPr>
        <p:spPr>
          <a:xfrm>
            <a:off x="6363675" y="1678160"/>
            <a:ext cx="1700400" cy="50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3" name="Google Shape;83;p13"/>
          <p:cNvSpPr txBox="1">
            <a:spLocks noGrp="1"/>
          </p:cNvSpPr>
          <p:nvPr>
            <p:ph type="subTitle" idx="5"/>
          </p:nvPr>
        </p:nvSpPr>
        <p:spPr>
          <a:xfrm>
            <a:off x="6363675" y="3113132"/>
            <a:ext cx="31152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4" name="Google Shape;84;p13"/>
          <p:cNvSpPr txBox="1">
            <a:spLocks noGrp="1"/>
          </p:cNvSpPr>
          <p:nvPr>
            <p:ph type="title" idx="6"/>
          </p:nvPr>
        </p:nvSpPr>
        <p:spPr>
          <a:xfrm>
            <a:off x="2713125" y="4695109"/>
            <a:ext cx="21064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5" name="Google Shape;85;p13"/>
          <p:cNvSpPr txBox="1">
            <a:spLocks noGrp="1"/>
          </p:cNvSpPr>
          <p:nvPr>
            <p:ph type="title" idx="7" hasCustomPrompt="1"/>
          </p:nvPr>
        </p:nvSpPr>
        <p:spPr>
          <a:xfrm>
            <a:off x="2713125" y="4064027"/>
            <a:ext cx="1700400" cy="50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 name="Google Shape;86;p13"/>
          <p:cNvSpPr txBox="1">
            <a:spLocks noGrp="1"/>
          </p:cNvSpPr>
          <p:nvPr>
            <p:ph type="subTitle" idx="8"/>
          </p:nvPr>
        </p:nvSpPr>
        <p:spPr>
          <a:xfrm>
            <a:off x="2713125" y="5498999"/>
            <a:ext cx="31152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7" name="Google Shape;87;p13"/>
          <p:cNvSpPr txBox="1">
            <a:spLocks noGrp="1"/>
          </p:cNvSpPr>
          <p:nvPr>
            <p:ph type="title" idx="9"/>
          </p:nvPr>
        </p:nvSpPr>
        <p:spPr>
          <a:xfrm>
            <a:off x="6363675" y="4695109"/>
            <a:ext cx="21064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8" name="Google Shape;88;p13"/>
          <p:cNvSpPr txBox="1">
            <a:spLocks noGrp="1"/>
          </p:cNvSpPr>
          <p:nvPr>
            <p:ph type="title" idx="13" hasCustomPrompt="1"/>
          </p:nvPr>
        </p:nvSpPr>
        <p:spPr>
          <a:xfrm>
            <a:off x="6363675" y="4064027"/>
            <a:ext cx="1700400" cy="50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 name="Google Shape;89;p13"/>
          <p:cNvSpPr txBox="1">
            <a:spLocks noGrp="1"/>
          </p:cNvSpPr>
          <p:nvPr>
            <p:ph type="subTitle" idx="14"/>
          </p:nvPr>
        </p:nvSpPr>
        <p:spPr>
          <a:xfrm>
            <a:off x="6363675" y="5498999"/>
            <a:ext cx="31152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 name="Google Shape;90;p13"/>
          <p:cNvSpPr txBox="1">
            <a:spLocks noGrp="1"/>
          </p:cNvSpPr>
          <p:nvPr>
            <p:ph type="title" idx="15"/>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91" name="Google Shape;91;p13"/>
          <p:cNvCxnSpPr/>
          <p:nvPr/>
        </p:nvCxnSpPr>
        <p:spPr>
          <a:xfrm>
            <a:off x="11248979" y="717700"/>
            <a:ext cx="0" cy="4386000"/>
          </a:xfrm>
          <a:prstGeom prst="straightConnector1">
            <a:avLst/>
          </a:prstGeom>
          <a:noFill/>
          <a:ln w="19050" cap="flat" cmpd="sng">
            <a:solidFill>
              <a:schemeClr val="dk2"/>
            </a:solidFill>
            <a:prstDash val="solid"/>
            <a:round/>
            <a:headEnd type="none" w="med" len="med"/>
            <a:tailEnd type="none" w="med" len="med"/>
          </a:ln>
        </p:spPr>
      </p:cxnSp>
      <p:cxnSp>
        <p:nvCxnSpPr>
          <p:cNvPr id="92" name="Google Shape;92;p13"/>
          <p:cNvCxnSpPr/>
          <p:nvPr/>
        </p:nvCxnSpPr>
        <p:spPr>
          <a:xfrm>
            <a:off x="953057" y="1997233"/>
            <a:ext cx="0" cy="41432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04290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93"/>
        <p:cNvGrpSpPr/>
        <p:nvPr/>
      </p:nvGrpSpPr>
      <p:grpSpPr>
        <a:xfrm>
          <a:off x="0" y="0"/>
          <a:ext cx="0" cy="0"/>
          <a:chOff x="0" y="0"/>
          <a:chExt cx="0" cy="0"/>
        </a:xfrm>
      </p:grpSpPr>
      <p:sp>
        <p:nvSpPr>
          <p:cNvPr id="94" name="Google Shape;94;p14"/>
          <p:cNvSpPr/>
          <p:nvPr/>
        </p:nvSpPr>
        <p:spPr>
          <a:xfrm rot="10800000">
            <a:off x="9678800" y="3483917"/>
            <a:ext cx="1709200" cy="12224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14"/>
          <p:cNvSpPr/>
          <p:nvPr/>
        </p:nvSpPr>
        <p:spPr>
          <a:xfrm rot="5400000">
            <a:off x="1212433" y="1592500"/>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 name="Google Shape;96;p14"/>
          <p:cNvSpPr txBox="1">
            <a:spLocks noGrp="1"/>
          </p:cNvSpPr>
          <p:nvPr>
            <p:ph type="title"/>
          </p:nvPr>
        </p:nvSpPr>
        <p:spPr>
          <a:xfrm>
            <a:off x="1615533" y="593367"/>
            <a:ext cx="89612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97" name="Google Shape;97;p14"/>
          <p:cNvCxnSpPr/>
          <p:nvPr/>
        </p:nvCxnSpPr>
        <p:spPr>
          <a:xfrm>
            <a:off x="11241927" y="717700"/>
            <a:ext cx="0" cy="4186400"/>
          </a:xfrm>
          <a:prstGeom prst="straightConnector1">
            <a:avLst/>
          </a:prstGeom>
          <a:noFill/>
          <a:ln w="19050" cap="flat" cmpd="sng">
            <a:solidFill>
              <a:srgbClr val="4B6464"/>
            </a:solidFill>
            <a:prstDash val="solid"/>
            <a:round/>
            <a:headEnd type="none" w="med" len="med"/>
            <a:tailEnd type="none" w="med" len="med"/>
          </a:ln>
        </p:spPr>
      </p:cxnSp>
      <p:cxnSp>
        <p:nvCxnSpPr>
          <p:cNvPr id="98" name="Google Shape;98;p14"/>
          <p:cNvCxnSpPr/>
          <p:nvPr/>
        </p:nvCxnSpPr>
        <p:spPr>
          <a:xfrm>
            <a:off x="953057" y="1780947"/>
            <a:ext cx="0" cy="4386000"/>
          </a:xfrm>
          <a:prstGeom prst="straightConnector1">
            <a:avLst/>
          </a:prstGeom>
          <a:noFill/>
          <a:ln w="19050" cap="flat" cmpd="sng">
            <a:solidFill>
              <a:srgbClr val="4B6464"/>
            </a:solidFill>
            <a:prstDash val="solid"/>
            <a:round/>
            <a:headEnd type="none" w="med" len="med"/>
            <a:tailEnd type="none" w="med" len="med"/>
          </a:ln>
        </p:spPr>
      </p:cxnSp>
    </p:spTree>
    <p:extLst>
      <p:ext uri="{BB962C8B-B14F-4D97-AF65-F5344CB8AC3E}">
        <p14:creationId xmlns:p14="http://schemas.microsoft.com/office/powerpoint/2010/main" val="1612228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99"/>
        <p:cNvGrpSpPr/>
        <p:nvPr/>
      </p:nvGrpSpPr>
      <p:grpSpPr>
        <a:xfrm>
          <a:off x="0" y="0"/>
          <a:ext cx="0" cy="0"/>
          <a:chOff x="0" y="0"/>
          <a:chExt cx="0" cy="0"/>
        </a:xfrm>
      </p:grpSpPr>
      <p:sp>
        <p:nvSpPr>
          <p:cNvPr id="100" name="Google Shape;100;p15"/>
          <p:cNvSpPr/>
          <p:nvPr/>
        </p:nvSpPr>
        <p:spPr>
          <a:xfrm rot="5400000">
            <a:off x="7389035" y="1597317"/>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1" name="Google Shape;101;p15"/>
          <p:cNvSpPr/>
          <p:nvPr/>
        </p:nvSpPr>
        <p:spPr>
          <a:xfrm>
            <a:off x="576100" y="3632200"/>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2" name="Google Shape;102;p15"/>
          <p:cNvSpPr txBox="1">
            <a:spLocks noGrp="1"/>
          </p:cNvSpPr>
          <p:nvPr>
            <p:ph type="title"/>
          </p:nvPr>
        </p:nvSpPr>
        <p:spPr>
          <a:xfrm>
            <a:off x="1615533" y="593367"/>
            <a:ext cx="89612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103" name="Google Shape;103;p15"/>
          <p:cNvCxnSpPr/>
          <p:nvPr/>
        </p:nvCxnSpPr>
        <p:spPr>
          <a:xfrm>
            <a:off x="11248979" y="1740867"/>
            <a:ext cx="0" cy="4386000"/>
          </a:xfrm>
          <a:prstGeom prst="straightConnector1">
            <a:avLst/>
          </a:prstGeom>
          <a:noFill/>
          <a:ln w="19050" cap="flat" cmpd="sng">
            <a:solidFill>
              <a:schemeClr val="dk2"/>
            </a:solidFill>
            <a:prstDash val="solid"/>
            <a:round/>
            <a:headEnd type="none" w="med" len="med"/>
            <a:tailEnd type="none" w="med" len="med"/>
          </a:ln>
        </p:spPr>
      </p:cxnSp>
      <p:cxnSp>
        <p:nvCxnSpPr>
          <p:cNvPr id="104" name="Google Shape;104;p15"/>
          <p:cNvCxnSpPr/>
          <p:nvPr/>
        </p:nvCxnSpPr>
        <p:spPr>
          <a:xfrm>
            <a:off x="953057" y="713333"/>
            <a:ext cx="0" cy="41432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527289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05"/>
        <p:cNvGrpSpPr/>
        <p:nvPr/>
      </p:nvGrpSpPr>
      <p:grpSpPr>
        <a:xfrm>
          <a:off x="0" y="0"/>
          <a:ext cx="0" cy="0"/>
          <a:chOff x="0" y="0"/>
          <a:chExt cx="0" cy="0"/>
        </a:xfrm>
      </p:grpSpPr>
      <p:sp>
        <p:nvSpPr>
          <p:cNvPr id="106" name="Google Shape;106;p16"/>
          <p:cNvSpPr/>
          <p:nvPr/>
        </p:nvSpPr>
        <p:spPr>
          <a:xfrm rot="10800000">
            <a:off x="1481735" y="3646617"/>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6"/>
          <p:cNvSpPr/>
          <p:nvPr/>
        </p:nvSpPr>
        <p:spPr>
          <a:xfrm rot="5400000">
            <a:off x="5115100" y="898567"/>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8" name="Google Shape;108;p16"/>
          <p:cNvSpPr txBox="1">
            <a:spLocks noGrp="1"/>
          </p:cNvSpPr>
          <p:nvPr>
            <p:ph type="title"/>
          </p:nvPr>
        </p:nvSpPr>
        <p:spPr>
          <a:xfrm>
            <a:off x="1481733" y="3781933"/>
            <a:ext cx="6085200" cy="709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4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109" name="Google Shape;109;p16"/>
          <p:cNvSpPr txBox="1">
            <a:spLocks noGrp="1"/>
          </p:cNvSpPr>
          <p:nvPr>
            <p:ph type="subTitle" idx="1"/>
          </p:nvPr>
        </p:nvSpPr>
        <p:spPr>
          <a:xfrm>
            <a:off x="1481733" y="2366867"/>
            <a:ext cx="6085200" cy="1415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None/>
              <a:defRPr sz="2667"/>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cxnSp>
        <p:nvCxnSpPr>
          <p:cNvPr id="110" name="Google Shape;110;p16"/>
          <p:cNvCxnSpPr/>
          <p:nvPr/>
        </p:nvCxnSpPr>
        <p:spPr>
          <a:xfrm>
            <a:off x="11241927" y="717700"/>
            <a:ext cx="0" cy="4186400"/>
          </a:xfrm>
          <a:prstGeom prst="straightConnector1">
            <a:avLst/>
          </a:prstGeom>
          <a:noFill/>
          <a:ln w="19050" cap="flat" cmpd="sng">
            <a:solidFill>
              <a:srgbClr val="4B6464"/>
            </a:solidFill>
            <a:prstDash val="solid"/>
            <a:round/>
            <a:headEnd type="none" w="med" len="med"/>
            <a:tailEnd type="none" w="med" len="med"/>
          </a:ln>
        </p:spPr>
      </p:cxnSp>
      <p:cxnSp>
        <p:nvCxnSpPr>
          <p:cNvPr id="111" name="Google Shape;111;p16"/>
          <p:cNvCxnSpPr/>
          <p:nvPr/>
        </p:nvCxnSpPr>
        <p:spPr>
          <a:xfrm>
            <a:off x="953057" y="1780947"/>
            <a:ext cx="0" cy="4386000"/>
          </a:xfrm>
          <a:prstGeom prst="straightConnector1">
            <a:avLst/>
          </a:prstGeom>
          <a:noFill/>
          <a:ln w="19050" cap="flat" cmpd="sng">
            <a:solidFill>
              <a:srgbClr val="4B6464"/>
            </a:solidFill>
            <a:prstDash val="solid"/>
            <a:round/>
            <a:headEnd type="none" w="med" len="med"/>
            <a:tailEnd type="none" w="med" len="med"/>
          </a:ln>
        </p:spPr>
      </p:cxnSp>
    </p:spTree>
    <p:extLst>
      <p:ext uri="{BB962C8B-B14F-4D97-AF65-F5344CB8AC3E}">
        <p14:creationId xmlns:p14="http://schemas.microsoft.com/office/powerpoint/2010/main" val="4020036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12"/>
        <p:cNvGrpSpPr/>
        <p:nvPr/>
      </p:nvGrpSpPr>
      <p:grpSpPr>
        <a:xfrm>
          <a:off x="0" y="0"/>
          <a:ext cx="0" cy="0"/>
          <a:chOff x="0" y="0"/>
          <a:chExt cx="0" cy="0"/>
        </a:xfrm>
      </p:grpSpPr>
      <p:sp>
        <p:nvSpPr>
          <p:cNvPr id="113" name="Google Shape;113;p17"/>
          <p:cNvSpPr/>
          <p:nvPr/>
        </p:nvSpPr>
        <p:spPr>
          <a:xfrm>
            <a:off x="1790117" y="401684"/>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 name="Google Shape;114;p17"/>
          <p:cNvSpPr/>
          <p:nvPr/>
        </p:nvSpPr>
        <p:spPr>
          <a:xfrm rot="10800000">
            <a:off x="3760300" y="4734033"/>
            <a:ext cx="1709200" cy="12224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5" name="Google Shape;115;p17"/>
          <p:cNvSpPr txBox="1">
            <a:spLocks noGrp="1"/>
          </p:cNvSpPr>
          <p:nvPr>
            <p:ph type="subTitle" idx="1"/>
          </p:nvPr>
        </p:nvSpPr>
        <p:spPr>
          <a:xfrm>
            <a:off x="1638433" y="3265133"/>
            <a:ext cx="4708400" cy="116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 name="Google Shape;116;p17"/>
          <p:cNvSpPr txBox="1">
            <a:spLocks noGrp="1"/>
          </p:cNvSpPr>
          <p:nvPr>
            <p:ph type="title"/>
          </p:nvPr>
        </p:nvSpPr>
        <p:spPr>
          <a:xfrm>
            <a:off x="1638433" y="1140333"/>
            <a:ext cx="4708400" cy="21248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117" name="Google Shape;117;p17"/>
          <p:cNvCxnSpPr/>
          <p:nvPr/>
        </p:nvCxnSpPr>
        <p:spPr>
          <a:xfrm>
            <a:off x="11248979" y="1740867"/>
            <a:ext cx="0" cy="4386000"/>
          </a:xfrm>
          <a:prstGeom prst="straightConnector1">
            <a:avLst/>
          </a:prstGeom>
          <a:noFill/>
          <a:ln w="19050" cap="flat" cmpd="sng">
            <a:solidFill>
              <a:schemeClr val="dk2"/>
            </a:solidFill>
            <a:prstDash val="solid"/>
            <a:round/>
            <a:headEnd type="none" w="med" len="med"/>
            <a:tailEnd type="none" w="med" len="med"/>
          </a:ln>
        </p:spPr>
      </p:cxnSp>
      <p:cxnSp>
        <p:nvCxnSpPr>
          <p:cNvPr id="118" name="Google Shape;118;p17"/>
          <p:cNvCxnSpPr/>
          <p:nvPr/>
        </p:nvCxnSpPr>
        <p:spPr>
          <a:xfrm>
            <a:off x="953057" y="713333"/>
            <a:ext cx="0" cy="41432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81728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19"/>
        <p:cNvGrpSpPr/>
        <p:nvPr/>
      </p:nvGrpSpPr>
      <p:grpSpPr>
        <a:xfrm>
          <a:off x="0" y="0"/>
          <a:ext cx="0" cy="0"/>
          <a:chOff x="0" y="0"/>
          <a:chExt cx="0" cy="0"/>
        </a:xfrm>
      </p:grpSpPr>
      <p:sp>
        <p:nvSpPr>
          <p:cNvPr id="120" name="Google Shape;120;p18"/>
          <p:cNvSpPr/>
          <p:nvPr/>
        </p:nvSpPr>
        <p:spPr>
          <a:xfrm rot="10800000">
            <a:off x="238868" y="1876367"/>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1" name="Google Shape;121;p18"/>
          <p:cNvSpPr/>
          <p:nvPr/>
        </p:nvSpPr>
        <p:spPr>
          <a:xfrm rot="5400000">
            <a:off x="9532167" y="2428567"/>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 name="Google Shape;122;p18"/>
          <p:cNvSpPr txBox="1">
            <a:spLocks noGrp="1"/>
          </p:cNvSpPr>
          <p:nvPr>
            <p:ph type="subTitle" idx="1"/>
          </p:nvPr>
        </p:nvSpPr>
        <p:spPr>
          <a:xfrm>
            <a:off x="1585300" y="1953700"/>
            <a:ext cx="4560000" cy="97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 name="Google Shape;123;p18"/>
          <p:cNvSpPr txBox="1">
            <a:spLocks noGrp="1"/>
          </p:cNvSpPr>
          <p:nvPr>
            <p:ph type="title"/>
          </p:nvPr>
        </p:nvSpPr>
        <p:spPr>
          <a:xfrm>
            <a:off x="1585300" y="1247700"/>
            <a:ext cx="4560000" cy="7060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124" name="Google Shape;124;p18"/>
          <p:cNvCxnSpPr/>
          <p:nvPr/>
        </p:nvCxnSpPr>
        <p:spPr>
          <a:xfrm>
            <a:off x="11248979" y="1740867"/>
            <a:ext cx="0" cy="4386000"/>
          </a:xfrm>
          <a:prstGeom prst="straightConnector1">
            <a:avLst/>
          </a:prstGeom>
          <a:noFill/>
          <a:ln w="19050" cap="flat" cmpd="sng">
            <a:solidFill>
              <a:schemeClr val="dk2"/>
            </a:solidFill>
            <a:prstDash val="solid"/>
            <a:round/>
            <a:headEnd type="none" w="med" len="med"/>
            <a:tailEnd type="none" w="med" len="med"/>
          </a:ln>
        </p:spPr>
      </p:cxnSp>
      <p:cxnSp>
        <p:nvCxnSpPr>
          <p:cNvPr id="125" name="Google Shape;125;p18"/>
          <p:cNvCxnSpPr/>
          <p:nvPr/>
        </p:nvCxnSpPr>
        <p:spPr>
          <a:xfrm>
            <a:off x="953057" y="713333"/>
            <a:ext cx="0" cy="41432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417134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26"/>
        <p:cNvGrpSpPr/>
        <p:nvPr/>
      </p:nvGrpSpPr>
      <p:grpSpPr>
        <a:xfrm>
          <a:off x="0" y="0"/>
          <a:ext cx="0" cy="0"/>
          <a:chOff x="0" y="0"/>
          <a:chExt cx="0" cy="0"/>
        </a:xfrm>
      </p:grpSpPr>
      <p:sp>
        <p:nvSpPr>
          <p:cNvPr id="127" name="Google Shape;127;p19"/>
          <p:cNvSpPr/>
          <p:nvPr/>
        </p:nvSpPr>
        <p:spPr>
          <a:xfrm rot="10800000">
            <a:off x="266400" y="3480184"/>
            <a:ext cx="1709200" cy="12224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19"/>
          <p:cNvSpPr/>
          <p:nvPr/>
        </p:nvSpPr>
        <p:spPr>
          <a:xfrm rot="10800000">
            <a:off x="9580600" y="2539984"/>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9" name="Google Shape;129;p19"/>
          <p:cNvSpPr txBox="1">
            <a:spLocks noGrp="1"/>
          </p:cNvSpPr>
          <p:nvPr>
            <p:ph type="subTitle" idx="1"/>
          </p:nvPr>
        </p:nvSpPr>
        <p:spPr>
          <a:xfrm>
            <a:off x="1895133" y="1416200"/>
            <a:ext cx="8415200" cy="451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1333"/>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30" name="Google Shape;130;p19"/>
          <p:cNvSpPr txBox="1">
            <a:spLocks noGrp="1"/>
          </p:cNvSpPr>
          <p:nvPr>
            <p:ph type="title"/>
          </p:nvPr>
        </p:nvSpPr>
        <p:spPr>
          <a:xfrm>
            <a:off x="1574000" y="593367"/>
            <a:ext cx="9044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131" name="Google Shape;131;p19"/>
          <p:cNvCxnSpPr/>
          <p:nvPr/>
        </p:nvCxnSpPr>
        <p:spPr>
          <a:xfrm>
            <a:off x="11248979" y="1740867"/>
            <a:ext cx="0" cy="4386000"/>
          </a:xfrm>
          <a:prstGeom prst="straightConnector1">
            <a:avLst/>
          </a:prstGeom>
          <a:noFill/>
          <a:ln w="19050" cap="flat" cmpd="sng">
            <a:solidFill>
              <a:schemeClr val="dk2"/>
            </a:solidFill>
            <a:prstDash val="solid"/>
            <a:round/>
            <a:headEnd type="none" w="med" len="med"/>
            <a:tailEnd type="none" w="med" len="med"/>
          </a:ln>
        </p:spPr>
      </p:cxnSp>
      <p:cxnSp>
        <p:nvCxnSpPr>
          <p:cNvPr id="132" name="Google Shape;132;p19"/>
          <p:cNvCxnSpPr/>
          <p:nvPr/>
        </p:nvCxnSpPr>
        <p:spPr>
          <a:xfrm>
            <a:off x="953057" y="713333"/>
            <a:ext cx="0" cy="41432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326463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33"/>
        <p:cNvGrpSpPr/>
        <p:nvPr/>
      </p:nvGrpSpPr>
      <p:grpSpPr>
        <a:xfrm>
          <a:off x="0" y="0"/>
          <a:ext cx="0" cy="0"/>
          <a:chOff x="0" y="0"/>
          <a:chExt cx="0" cy="0"/>
        </a:xfrm>
      </p:grpSpPr>
      <p:sp>
        <p:nvSpPr>
          <p:cNvPr id="134" name="Google Shape;134;p20"/>
          <p:cNvSpPr/>
          <p:nvPr/>
        </p:nvSpPr>
        <p:spPr>
          <a:xfrm rot="10800000">
            <a:off x="252400" y="3634117"/>
            <a:ext cx="1709200" cy="12224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5" name="Google Shape;135;p20"/>
          <p:cNvSpPr/>
          <p:nvPr/>
        </p:nvSpPr>
        <p:spPr>
          <a:xfrm rot="10800000">
            <a:off x="9580600" y="2539984"/>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6" name="Google Shape;136;p20"/>
          <p:cNvSpPr txBox="1">
            <a:spLocks noGrp="1"/>
          </p:cNvSpPr>
          <p:nvPr>
            <p:ph type="subTitle" idx="1"/>
          </p:nvPr>
        </p:nvSpPr>
        <p:spPr>
          <a:xfrm>
            <a:off x="1895133" y="1416200"/>
            <a:ext cx="8415200" cy="451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1333"/>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37" name="Google Shape;137;p20"/>
          <p:cNvSpPr txBox="1">
            <a:spLocks noGrp="1"/>
          </p:cNvSpPr>
          <p:nvPr>
            <p:ph type="title"/>
          </p:nvPr>
        </p:nvSpPr>
        <p:spPr>
          <a:xfrm>
            <a:off x="1574000" y="593367"/>
            <a:ext cx="9044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138" name="Google Shape;138;p20"/>
          <p:cNvCxnSpPr/>
          <p:nvPr/>
        </p:nvCxnSpPr>
        <p:spPr>
          <a:xfrm>
            <a:off x="11241927" y="717700"/>
            <a:ext cx="0" cy="4186400"/>
          </a:xfrm>
          <a:prstGeom prst="straightConnector1">
            <a:avLst/>
          </a:prstGeom>
          <a:noFill/>
          <a:ln w="19050" cap="flat" cmpd="sng">
            <a:solidFill>
              <a:srgbClr val="4B6464"/>
            </a:solidFill>
            <a:prstDash val="solid"/>
            <a:round/>
            <a:headEnd type="none" w="med" len="med"/>
            <a:tailEnd type="none" w="med" len="med"/>
          </a:ln>
        </p:spPr>
      </p:cxnSp>
      <p:cxnSp>
        <p:nvCxnSpPr>
          <p:cNvPr id="139" name="Google Shape;139;p20"/>
          <p:cNvCxnSpPr/>
          <p:nvPr/>
        </p:nvCxnSpPr>
        <p:spPr>
          <a:xfrm>
            <a:off x="953057" y="1780947"/>
            <a:ext cx="0" cy="4386000"/>
          </a:xfrm>
          <a:prstGeom prst="straightConnector1">
            <a:avLst/>
          </a:prstGeom>
          <a:noFill/>
          <a:ln w="19050" cap="flat" cmpd="sng">
            <a:solidFill>
              <a:srgbClr val="4B6464"/>
            </a:solidFill>
            <a:prstDash val="solid"/>
            <a:round/>
            <a:headEnd type="none" w="med" len="med"/>
            <a:tailEnd type="none" w="med" len="med"/>
          </a:ln>
        </p:spPr>
      </p:cxnSp>
    </p:spTree>
    <p:extLst>
      <p:ext uri="{BB962C8B-B14F-4D97-AF65-F5344CB8AC3E}">
        <p14:creationId xmlns:p14="http://schemas.microsoft.com/office/powerpoint/2010/main" val="2034935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40"/>
        <p:cNvGrpSpPr/>
        <p:nvPr/>
      </p:nvGrpSpPr>
      <p:grpSpPr>
        <a:xfrm>
          <a:off x="0" y="0"/>
          <a:ext cx="0" cy="0"/>
          <a:chOff x="0" y="0"/>
          <a:chExt cx="0" cy="0"/>
        </a:xfrm>
      </p:grpSpPr>
      <p:sp>
        <p:nvSpPr>
          <p:cNvPr id="141" name="Google Shape;141;p21"/>
          <p:cNvSpPr/>
          <p:nvPr/>
        </p:nvSpPr>
        <p:spPr>
          <a:xfrm rot="-5400000">
            <a:off x="2585367" y="3913833"/>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2" name="Google Shape;142;p21"/>
          <p:cNvSpPr/>
          <p:nvPr/>
        </p:nvSpPr>
        <p:spPr>
          <a:xfrm>
            <a:off x="7623035" y="1829984"/>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3" name="Google Shape;143;p21"/>
          <p:cNvSpPr txBox="1">
            <a:spLocks noGrp="1"/>
          </p:cNvSpPr>
          <p:nvPr>
            <p:ph type="title"/>
          </p:nvPr>
        </p:nvSpPr>
        <p:spPr>
          <a:xfrm>
            <a:off x="1426981" y="3079317"/>
            <a:ext cx="2935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 name="Google Shape;144;p21"/>
          <p:cNvSpPr txBox="1">
            <a:spLocks noGrp="1"/>
          </p:cNvSpPr>
          <p:nvPr>
            <p:ph type="subTitle" idx="1"/>
          </p:nvPr>
        </p:nvSpPr>
        <p:spPr>
          <a:xfrm>
            <a:off x="1426981" y="3782917"/>
            <a:ext cx="2935600" cy="107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21"/>
          <p:cNvSpPr txBox="1">
            <a:spLocks noGrp="1"/>
          </p:cNvSpPr>
          <p:nvPr>
            <p:ph type="title" idx="2"/>
          </p:nvPr>
        </p:nvSpPr>
        <p:spPr>
          <a:xfrm>
            <a:off x="4687448" y="3079317"/>
            <a:ext cx="2935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6" name="Google Shape;146;p21"/>
          <p:cNvSpPr txBox="1">
            <a:spLocks noGrp="1"/>
          </p:cNvSpPr>
          <p:nvPr>
            <p:ph type="subTitle" idx="3"/>
          </p:nvPr>
        </p:nvSpPr>
        <p:spPr>
          <a:xfrm>
            <a:off x="4687448" y="3782917"/>
            <a:ext cx="2935600" cy="107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7" name="Google Shape;147;p21"/>
          <p:cNvSpPr txBox="1">
            <a:spLocks noGrp="1"/>
          </p:cNvSpPr>
          <p:nvPr>
            <p:ph type="title" idx="4"/>
          </p:nvPr>
        </p:nvSpPr>
        <p:spPr>
          <a:xfrm>
            <a:off x="7947915" y="3079317"/>
            <a:ext cx="2935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8" name="Google Shape;148;p21"/>
          <p:cNvSpPr txBox="1">
            <a:spLocks noGrp="1"/>
          </p:cNvSpPr>
          <p:nvPr>
            <p:ph type="subTitle" idx="5"/>
          </p:nvPr>
        </p:nvSpPr>
        <p:spPr>
          <a:xfrm>
            <a:off x="7947915" y="3782917"/>
            <a:ext cx="2935600" cy="107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9" name="Google Shape;149;p21"/>
          <p:cNvSpPr txBox="1">
            <a:spLocks noGrp="1"/>
          </p:cNvSpPr>
          <p:nvPr>
            <p:ph type="title" idx="6"/>
          </p:nvPr>
        </p:nvSpPr>
        <p:spPr>
          <a:xfrm>
            <a:off x="1925567" y="593367"/>
            <a:ext cx="8340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150" name="Google Shape;150;p21"/>
          <p:cNvCxnSpPr/>
          <p:nvPr/>
        </p:nvCxnSpPr>
        <p:spPr>
          <a:xfrm>
            <a:off x="11248979" y="1740867"/>
            <a:ext cx="0" cy="4386000"/>
          </a:xfrm>
          <a:prstGeom prst="straightConnector1">
            <a:avLst/>
          </a:prstGeom>
          <a:noFill/>
          <a:ln w="19050" cap="flat" cmpd="sng">
            <a:solidFill>
              <a:schemeClr val="dk2"/>
            </a:solidFill>
            <a:prstDash val="solid"/>
            <a:round/>
            <a:headEnd type="none" w="med" len="med"/>
            <a:tailEnd type="none" w="med" len="med"/>
          </a:ln>
        </p:spPr>
      </p:cxnSp>
      <p:cxnSp>
        <p:nvCxnSpPr>
          <p:cNvPr id="151" name="Google Shape;151;p21"/>
          <p:cNvCxnSpPr/>
          <p:nvPr/>
        </p:nvCxnSpPr>
        <p:spPr>
          <a:xfrm>
            <a:off x="953057" y="713333"/>
            <a:ext cx="0" cy="41432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1253279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52"/>
        <p:cNvGrpSpPr/>
        <p:nvPr/>
      </p:nvGrpSpPr>
      <p:grpSpPr>
        <a:xfrm>
          <a:off x="0" y="0"/>
          <a:ext cx="0" cy="0"/>
          <a:chOff x="0" y="0"/>
          <a:chExt cx="0" cy="0"/>
        </a:xfrm>
      </p:grpSpPr>
      <p:sp>
        <p:nvSpPr>
          <p:cNvPr id="153" name="Google Shape;153;p22"/>
          <p:cNvSpPr/>
          <p:nvPr/>
        </p:nvSpPr>
        <p:spPr>
          <a:xfrm rot="5400000">
            <a:off x="8903400" y="1100500"/>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4" name="Google Shape;154;p22"/>
          <p:cNvSpPr/>
          <p:nvPr/>
        </p:nvSpPr>
        <p:spPr>
          <a:xfrm>
            <a:off x="6017217" y="3503717"/>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5" name="Google Shape;155;p22"/>
          <p:cNvSpPr txBox="1">
            <a:spLocks noGrp="1"/>
          </p:cNvSpPr>
          <p:nvPr>
            <p:ph type="title"/>
          </p:nvPr>
        </p:nvSpPr>
        <p:spPr>
          <a:xfrm>
            <a:off x="5010068" y="2013884"/>
            <a:ext cx="24088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6" name="Google Shape;156;p22"/>
          <p:cNvSpPr txBox="1">
            <a:spLocks noGrp="1"/>
          </p:cNvSpPr>
          <p:nvPr>
            <p:ph type="subTitle" idx="1"/>
          </p:nvPr>
        </p:nvSpPr>
        <p:spPr>
          <a:xfrm>
            <a:off x="5010101" y="2795917"/>
            <a:ext cx="24088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 name="Google Shape;157;p22"/>
          <p:cNvSpPr txBox="1">
            <a:spLocks noGrp="1"/>
          </p:cNvSpPr>
          <p:nvPr>
            <p:ph type="title" idx="2"/>
          </p:nvPr>
        </p:nvSpPr>
        <p:spPr>
          <a:xfrm>
            <a:off x="7722132" y="2013884"/>
            <a:ext cx="3016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58" name="Google Shape;158;p22"/>
          <p:cNvSpPr txBox="1">
            <a:spLocks noGrp="1"/>
          </p:cNvSpPr>
          <p:nvPr>
            <p:ph type="subTitle" idx="3"/>
          </p:nvPr>
        </p:nvSpPr>
        <p:spPr>
          <a:xfrm>
            <a:off x="7722120" y="2795917"/>
            <a:ext cx="24088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9" name="Google Shape;159;p22"/>
          <p:cNvSpPr txBox="1">
            <a:spLocks noGrp="1"/>
          </p:cNvSpPr>
          <p:nvPr>
            <p:ph type="title" idx="4"/>
          </p:nvPr>
        </p:nvSpPr>
        <p:spPr>
          <a:xfrm>
            <a:off x="5010068" y="3925084"/>
            <a:ext cx="24088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0" name="Google Shape;160;p22"/>
          <p:cNvSpPr txBox="1">
            <a:spLocks noGrp="1"/>
          </p:cNvSpPr>
          <p:nvPr>
            <p:ph type="subTitle" idx="5"/>
          </p:nvPr>
        </p:nvSpPr>
        <p:spPr>
          <a:xfrm>
            <a:off x="5010051" y="4707117"/>
            <a:ext cx="24088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1" name="Google Shape;161;p22"/>
          <p:cNvSpPr txBox="1">
            <a:spLocks noGrp="1"/>
          </p:cNvSpPr>
          <p:nvPr>
            <p:ph type="title" idx="6"/>
          </p:nvPr>
        </p:nvSpPr>
        <p:spPr>
          <a:xfrm>
            <a:off x="7722132" y="3925084"/>
            <a:ext cx="3016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62" name="Google Shape;162;p22"/>
          <p:cNvSpPr txBox="1">
            <a:spLocks noGrp="1"/>
          </p:cNvSpPr>
          <p:nvPr>
            <p:ph type="subTitle" idx="7"/>
          </p:nvPr>
        </p:nvSpPr>
        <p:spPr>
          <a:xfrm>
            <a:off x="7722120" y="4707117"/>
            <a:ext cx="24088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 name="Google Shape;163;p22"/>
          <p:cNvSpPr txBox="1">
            <a:spLocks noGrp="1"/>
          </p:cNvSpPr>
          <p:nvPr>
            <p:ph type="title" idx="8"/>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164" name="Google Shape;164;p22"/>
          <p:cNvCxnSpPr/>
          <p:nvPr/>
        </p:nvCxnSpPr>
        <p:spPr>
          <a:xfrm>
            <a:off x="11241927" y="717700"/>
            <a:ext cx="0" cy="4186400"/>
          </a:xfrm>
          <a:prstGeom prst="straightConnector1">
            <a:avLst/>
          </a:prstGeom>
          <a:noFill/>
          <a:ln w="19050" cap="flat" cmpd="sng">
            <a:solidFill>
              <a:srgbClr val="4B6464"/>
            </a:solidFill>
            <a:prstDash val="solid"/>
            <a:round/>
            <a:headEnd type="none" w="med" len="med"/>
            <a:tailEnd type="none" w="med" len="med"/>
          </a:ln>
        </p:spPr>
      </p:cxnSp>
      <p:cxnSp>
        <p:nvCxnSpPr>
          <p:cNvPr id="165" name="Google Shape;165;p22"/>
          <p:cNvCxnSpPr/>
          <p:nvPr/>
        </p:nvCxnSpPr>
        <p:spPr>
          <a:xfrm>
            <a:off x="953057" y="1780947"/>
            <a:ext cx="0" cy="4386000"/>
          </a:xfrm>
          <a:prstGeom prst="straightConnector1">
            <a:avLst/>
          </a:prstGeom>
          <a:noFill/>
          <a:ln w="19050" cap="flat" cmpd="sng">
            <a:solidFill>
              <a:srgbClr val="4B6464"/>
            </a:solidFill>
            <a:prstDash val="solid"/>
            <a:round/>
            <a:headEnd type="none" w="med" len="med"/>
            <a:tailEnd type="none" w="med" len="med"/>
          </a:ln>
        </p:spPr>
      </p:cxnSp>
    </p:spTree>
    <p:extLst>
      <p:ext uri="{BB962C8B-B14F-4D97-AF65-F5344CB8AC3E}">
        <p14:creationId xmlns:p14="http://schemas.microsoft.com/office/powerpoint/2010/main" val="3415308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p:nvPr/>
        </p:nvSpPr>
        <p:spPr>
          <a:xfrm rot="5400000">
            <a:off x="6864301" y="1852317"/>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3"/>
          <p:cNvSpPr/>
          <p:nvPr/>
        </p:nvSpPr>
        <p:spPr>
          <a:xfrm>
            <a:off x="3922933" y="4686833"/>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3"/>
          <p:cNvSpPr txBox="1">
            <a:spLocks noGrp="1"/>
          </p:cNvSpPr>
          <p:nvPr>
            <p:ph type="title"/>
          </p:nvPr>
        </p:nvSpPr>
        <p:spPr>
          <a:xfrm>
            <a:off x="5208867" y="4108417"/>
            <a:ext cx="5813600" cy="800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9" name="Google Shape;19;p3"/>
          <p:cNvSpPr txBox="1">
            <a:spLocks noGrp="1"/>
          </p:cNvSpPr>
          <p:nvPr>
            <p:ph type="title" idx="2" hasCustomPrompt="1"/>
          </p:nvPr>
        </p:nvSpPr>
        <p:spPr>
          <a:xfrm>
            <a:off x="5208933" y="2825051"/>
            <a:ext cx="18164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6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0" name="Google Shape;20;p3"/>
          <p:cNvSpPr txBox="1">
            <a:spLocks noGrp="1"/>
          </p:cNvSpPr>
          <p:nvPr>
            <p:ph type="subTitle" idx="1"/>
          </p:nvPr>
        </p:nvSpPr>
        <p:spPr>
          <a:xfrm>
            <a:off x="5208933" y="4908817"/>
            <a:ext cx="5813600" cy="55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cxnSp>
        <p:nvCxnSpPr>
          <p:cNvPr id="21" name="Google Shape;21;p3"/>
          <p:cNvCxnSpPr/>
          <p:nvPr/>
        </p:nvCxnSpPr>
        <p:spPr>
          <a:xfrm>
            <a:off x="950279" y="717700"/>
            <a:ext cx="0" cy="4186800"/>
          </a:xfrm>
          <a:prstGeom prst="straightConnector1">
            <a:avLst/>
          </a:prstGeom>
          <a:noFill/>
          <a:ln w="19050" cap="flat" cmpd="sng">
            <a:solidFill>
              <a:schemeClr val="dk2"/>
            </a:solidFill>
            <a:prstDash val="solid"/>
            <a:round/>
            <a:headEnd type="none" w="med" len="med"/>
            <a:tailEnd type="none" w="med" len="med"/>
          </a:ln>
        </p:spPr>
      </p:cxnSp>
      <p:cxnSp>
        <p:nvCxnSpPr>
          <p:cNvPr id="22" name="Google Shape;22;p3"/>
          <p:cNvCxnSpPr/>
          <p:nvPr/>
        </p:nvCxnSpPr>
        <p:spPr>
          <a:xfrm>
            <a:off x="11235184" y="1767647"/>
            <a:ext cx="0" cy="43992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2031281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66"/>
        <p:cNvGrpSpPr/>
        <p:nvPr/>
      </p:nvGrpSpPr>
      <p:grpSpPr>
        <a:xfrm>
          <a:off x="0" y="0"/>
          <a:ext cx="0" cy="0"/>
          <a:chOff x="0" y="0"/>
          <a:chExt cx="0" cy="0"/>
        </a:xfrm>
      </p:grpSpPr>
      <p:sp>
        <p:nvSpPr>
          <p:cNvPr id="167" name="Google Shape;167;p23"/>
          <p:cNvSpPr/>
          <p:nvPr/>
        </p:nvSpPr>
        <p:spPr>
          <a:xfrm rot="10800000">
            <a:off x="252335" y="1256567"/>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8" name="Google Shape;168;p23"/>
          <p:cNvSpPr/>
          <p:nvPr/>
        </p:nvSpPr>
        <p:spPr>
          <a:xfrm rot="5400000">
            <a:off x="9743700" y="3864533"/>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9" name="Google Shape;169;p23"/>
          <p:cNvSpPr txBox="1">
            <a:spLocks noGrp="1"/>
          </p:cNvSpPr>
          <p:nvPr>
            <p:ph type="title"/>
          </p:nvPr>
        </p:nvSpPr>
        <p:spPr>
          <a:xfrm>
            <a:off x="1930824" y="2407312"/>
            <a:ext cx="1822000" cy="4516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0" name="Google Shape;170;p23"/>
          <p:cNvSpPr txBox="1">
            <a:spLocks noGrp="1"/>
          </p:cNvSpPr>
          <p:nvPr>
            <p:ph type="subTitle" idx="1"/>
          </p:nvPr>
        </p:nvSpPr>
        <p:spPr>
          <a:xfrm>
            <a:off x="1930859" y="2860129"/>
            <a:ext cx="24088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1" name="Google Shape;171;p23"/>
          <p:cNvSpPr txBox="1">
            <a:spLocks noGrp="1"/>
          </p:cNvSpPr>
          <p:nvPr>
            <p:ph type="title" idx="2"/>
          </p:nvPr>
        </p:nvSpPr>
        <p:spPr>
          <a:xfrm>
            <a:off x="4650115" y="2407312"/>
            <a:ext cx="1822000" cy="4516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2" name="Google Shape;172;p23"/>
          <p:cNvSpPr txBox="1">
            <a:spLocks noGrp="1"/>
          </p:cNvSpPr>
          <p:nvPr>
            <p:ph type="subTitle" idx="3"/>
          </p:nvPr>
        </p:nvSpPr>
        <p:spPr>
          <a:xfrm>
            <a:off x="4650100" y="2860129"/>
            <a:ext cx="24088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3" name="Google Shape;173;p23"/>
          <p:cNvSpPr txBox="1">
            <a:spLocks noGrp="1"/>
          </p:cNvSpPr>
          <p:nvPr>
            <p:ph type="title" idx="4"/>
          </p:nvPr>
        </p:nvSpPr>
        <p:spPr>
          <a:xfrm>
            <a:off x="1930800" y="4527233"/>
            <a:ext cx="1822000" cy="4516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4" name="Google Shape;174;p23"/>
          <p:cNvSpPr txBox="1">
            <a:spLocks noGrp="1"/>
          </p:cNvSpPr>
          <p:nvPr>
            <p:ph type="subTitle" idx="5"/>
          </p:nvPr>
        </p:nvSpPr>
        <p:spPr>
          <a:xfrm>
            <a:off x="1930789" y="4978837"/>
            <a:ext cx="24088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5" name="Google Shape;175;p23"/>
          <p:cNvSpPr txBox="1">
            <a:spLocks noGrp="1"/>
          </p:cNvSpPr>
          <p:nvPr>
            <p:ph type="title" idx="6"/>
          </p:nvPr>
        </p:nvSpPr>
        <p:spPr>
          <a:xfrm>
            <a:off x="4650100" y="4527233"/>
            <a:ext cx="1822000" cy="4516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76" name="Google Shape;176;p23"/>
          <p:cNvSpPr txBox="1">
            <a:spLocks noGrp="1"/>
          </p:cNvSpPr>
          <p:nvPr>
            <p:ph type="subTitle" idx="7"/>
          </p:nvPr>
        </p:nvSpPr>
        <p:spPr>
          <a:xfrm>
            <a:off x="4650100" y="4978837"/>
            <a:ext cx="24088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7" name="Google Shape;177;p23"/>
          <p:cNvSpPr txBox="1">
            <a:spLocks noGrp="1"/>
          </p:cNvSpPr>
          <p:nvPr>
            <p:ph type="title" idx="8"/>
          </p:nvPr>
        </p:nvSpPr>
        <p:spPr>
          <a:xfrm>
            <a:off x="2127300" y="593367"/>
            <a:ext cx="7937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178" name="Google Shape;178;p23"/>
          <p:cNvCxnSpPr/>
          <p:nvPr/>
        </p:nvCxnSpPr>
        <p:spPr>
          <a:xfrm>
            <a:off x="11248979" y="1740867"/>
            <a:ext cx="0" cy="4386000"/>
          </a:xfrm>
          <a:prstGeom prst="straightConnector1">
            <a:avLst/>
          </a:prstGeom>
          <a:noFill/>
          <a:ln w="19050" cap="flat" cmpd="sng">
            <a:solidFill>
              <a:schemeClr val="dk2"/>
            </a:solidFill>
            <a:prstDash val="solid"/>
            <a:round/>
            <a:headEnd type="none" w="med" len="med"/>
            <a:tailEnd type="none" w="med" len="med"/>
          </a:ln>
        </p:spPr>
      </p:cxnSp>
      <p:cxnSp>
        <p:nvCxnSpPr>
          <p:cNvPr id="179" name="Google Shape;179;p23"/>
          <p:cNvCxnSpPr/>
          <p:nvPr/>
        </p:nvCxnSpPr>
        <p:spPr>
          <a:xfrm>
            <a:off x="953057" y="713333"/>
            <a:ext cx="0" cy="41432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9249404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80"/>
        <p:cNvGrpSpPr/>
        <p:nvPr/>
      </p:nvGrpSpPr>
      <p:grpSpPr>
        <a:xfrm>
          <a:off x="0" y="0"/>
          <a:ext cx="0" cy="0"/>
          <a:chOff x="0" y="0"/>
          <a:chExt cx="0" cy="0"/>
        </a:xfrm>
      </p:grpSpPr>
      <p:sp>
        <p:nvSpPr>
          <p:cNvPr id="181" name="Google Shape;181;p24"/>
          <p:cNvSpPr/>
          <p:nvPr/>
        </p:nvSpPr>
        <p:spPr>
          <a:xfrm rot="10800000">
            <a:off x="8700367" y="2037051"/>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24"/>
          <p:cNvSpPr/>
          <p:nvPr/>
        </p:nvSpPr>
        <p:spPr>
          <a:xfrm rot="10800000">
            <a:off x="2865600" y="4061651"/>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24"/>
          <p:cNvSpPr txBox="1">
            <a:spLocks noGrp="1"/>
          </p:cNvSpPr>
          <p:nvPr>
            <p:ph type="title"/>
          </p:nvPr>
        </p:nvSpPr>
        <p:spPr>
          <a:xfrm>
            <a:off x="1929631" y="2206207"/>
            <a:ext cx="247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84" name="Google Shape;184;p24"/>
          <p:cNvSpPr txBox="1">
            <a:spLocks noGrp="1"/>
          </p:cNvSpPr>
          <p:nvPr>
            <p:ph type="subTitle" idx="1"/>
          </p:nvPr>
        </p:nvSpPr>
        <p:spPr>
          <a:xfrm>
            <a:off x="1929631" y="2835840"/>
            <a:ext cx="2472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5" name="Google Shape;185;p24"/>
          <p:cNvSpPr txBox="1">
            <a:spLocks noGrp="1"/>
          </p:cNvSpPr>
          <p:nvPr>
            <p:ph type="title" idx="2"/>
          </p:nvPr>
        </p:nvSpPr>
        <p:spPr>
          <a:xfrm>
            <a:off x="5121579" y="2206207"/>
            <a:ext cx="247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86" name="Google Shape;186;p24"/>
          <p:cNvSpPr txBox="1">
            <a:spLocks noGrp="1"/>
          </p:cNvSpPr>
          <p:nvPr>
            <p:ph type="subTitle" idx="3"/>
          </p:nvPr>
        </p:nvSpPr>
        <p:spPr>
          <a:xfrm>
            <a:off x="5121579" y="2835840"/>
            <a:ext cx="2472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7" name="Google Shape;187;p24"/>
          <p:cNvSpPr txBox="1">
            <a:spLocks noGrp="1"/>
          </p:cNvSpPr>
          <p:nvPr>
            <p:ph type="title" idx="4"/>
          </p:nvPr>
        </p:nvSpPr>
        <p:spPr>
          <a:xfrm>
            <a:off x="1929631" y="4330773"/>
            <a:ext cx="247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88" name="Google Shape;188;p24"/>
          <p:cNvSpPr txBox="1">
            <a:spLocks noGrp="1"/>
          </p:cNvSpPr>
          <p:nvPr>
            <p:ph type="subTitle" idx="5"/>
          </p:nvPr>
        </p:nvSpPr>
        <p:spPr>
          <a:xfrm>
            <a:off x="1929631" y="4960407"/>
            <a:ext cx="2472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9" name="Google Shape;189;p24"/>
          <p:cNvSpPr txBox="1">
            <a:spLocks noGrp="1"/>
          </p:cNvSpPr>
          <p:nvPr>
            <p:ph type="title" idx="6"/>
          </p:nvPr>
        </p:nvSpPr>
        <p:spPr>
          <a:xfrm>
            <a:off x="5121579" y="4330773"/>
            <a:ext cx="247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0" name="Google Shape;190;p24"/>
          <p:cNvSpPr txBox="1">
            <a:spLocks noGrp="1"/>
          </p:cNvSpPr>
          <p:nvPr>
            <p:ph type="subTitle" idx="7"/>
          </p:nvPr>
        </p:nvSpPr>
        <p:spPr>
          <a:xfrm>
            <a:off x="5121612" y="4960407"/>
            <a:ext cx="2472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1" name="Google Shape;191;p24"/>
          <p:cNvSpPr txBox="1">
            <a:spLocks noGrp="1"/>
          </p:cNvSpPr>
          <p:nvPr>
            <p:ph type="title" idx="8"/>
          </p:nvPr>
        </p:nvSpPr>
        <p:spPr>
          <a:xfrm>
            <a:off x="8313563" y="2206207"/>
            <a:ext cx="247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2" name="Google Shape;192;p24"/>
          <p:cNvSpPr txBox="1">
            <a:spLocks noGrp="1"/>
          </p:cNvSpPr>
          <p:nvPr>
            <p:ph type="subTitle" idx="9"/>
          </p:nvPr>
        </p:nvSpPr>
        <p:spPr>
          <a:xfrm>
            <a:off x="8313563" y="2835840"/>
            <a:ext cx="2472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3" name="Google Shape;193;p24"/>
          <p:cNvSpPr txBox="1">
            <a:spLocks noGrp="1"/>
          </p:cNvSpPr>
          <p:nvPr>
            <p:ph type="title" idx="13"/>
          </p:nvPr>
        </p:nvSpPr>
        <p:spPr>
          <a:xfrm>
            <a:off x="8313563" y="4330773"/>
            <a:ext cx="247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94" name="Google Shape;194;p24"/>
          <p:cNvSpPr txBox="1">
            <a:spLocks noGrp="1"/>
          </p:cNvSpPr>
          <p:nvPr>
            <p:ph type="subTitle" idx="14"/>
          </p:nvPr>
        </p:nvSpPr>
        <p:spPr>
          <a:xfrm>
            <a:off x="8313563" y="4960407"/>
            <a:ext cx="2472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5" name="Google Shape;195;p24"/>
          <p:cNvSpPr txBox="1">
            <a:spLocks noGrp="1"/>
          </p:cNvSpPr>
          <p:nvPr>
            <p:ph type="title" idx="15"/>
          </p:nvPr>
        </p:nvSpPr>
        <p:spPr>
          <a:xfrm>
            <a:off x="2638200" y="593367"/>
            <a:ext cx="6915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196" name="Google Shape;196;p24"/>
          <p:cNvCxnSpPr/>
          <p:nvPr/>
        </p:nvCxnSpPr>
        <p:spPr>
          <a:xfrm>
            <a:off x="11248979" y="1740867"/>
            <a:ext cx="0" cy="4386000"/>
          </a:xfrm>
          <a:prstGeom prst="straightConnector1">
            <a:avLst/>
          </a:prstGeom>
          <a:noFill/>
          <a:ln w="19050" cap="flat" cmpd="sng">
            <a:solidFill>
              <a:schemeClr val="dk2"/>
            </a:solidFill>
            <a:prstDash val="solid"/>
            <a:round/>
            <a:headEnd type="none" w="med" len="med"/>
            <a:tailEnd type="none" w="med" len="med"/>
          </a:ln>
        </p:spPr>
      </p:cxnSp>
      <p:cxnSp>
        <p:nvCxnSpPr>
          <p:cNvPr id="197" name="Google Shape;197;p24"/>
          <p:cNvCxnSpPr/>
          <p:nvPr/>
        </p:nvCxnSpPr>
        <p:spPr>
          <a:xfrm>
            <a:off x="953057" y="713333"/>
            <a:ext cx="0" cy="41432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9025267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8"/>
        <p:cNvGrpSpPr/>
        <p:nvPr/>
      </p:nvGrpSpPr>
      <p:grpSpPr>
        <a:xfrm>
          <a:off x="0" y="0"/>
          <a:ext cx="0" cy="0"/>
          <a:chOff x="0" y="0"/>
          <a:chExt cx="0" cy="0"/>
        </a:xfrm>
      </p:grpSpPr>
      <p:sp>
        <p:nvSpPr>
          <p:cNvPr id="199" name="Google Shape;199;p25"/>
          <p:cNvSpPr/>
          <p:nvPr/>
        </p:nvSpPr>
        <p:spPr>
          <a:xfrm rot="10800000">
            <a:off x="724868" y="1669717"/>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0" name="Google Shape;200;p25"/>
          <p:cNvSpPr/>
          <p:nvPr/>
        </p:nvSpPr>
        <p:spPr>
          <a:xfrm rot="5400000">
            <a:off x="5706767" y="616200"/>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 name="Google Shape;201;p25"/>
          <p:cNvSpPr txBox="1">
            <a:spLocks noGrp="1"/>
          </p:cNvSpPr>
          <p:nvPr>
            <p:ph type="title" hasCustomPrompt="1"/>
          </p:nvPr>
        </p:nvSpPr>
        <p:spPr>
          <a:xfrm>
            <a:off x="2375533" y="935284"/>
            <a:ext cx="5692800" cy="11044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2" name="Google Shape;202;p25"/>
          <p:cNvSpPr txBox="1">
            <a:spLocks noGrp="1"/>
          </p:cNvSpPr>
          <p:nvPr>
            <p:ph type="subTitle" idx="1"/>
          </p:nvPr>
        </p:nvSpPr>
        <p:spPr>
          <a:xfrm>
            <a:off x="2375633" y="1876651"/>
            <a:ext cx="5692800" cy="59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3" name="Google Shape;203;p25"/>
          <p:cNvSpPr txBox="1">
            <a:spLocks noGrp="1"/>
          </p:cNvSpPr>
          <p:nvPr>
            <p:ph type="title" idx="2" hasCustomPrompt="1"/>
          </p:nvPr>
        </p:nvSpPr>
        <p:spPr>
          <a:xfrm>
            <a:off x="2375533" y="2661523"/>
            <a:ext cx="5692800" cy="11044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5"/>
          <p:cNvSpPr txBox="1">
            <a:spLocks noGrp="1"/>
          </p:cNvSpPr>
          <p:nvPr>
            <p:ph type="subTitle" idx="3"/>
          </p:nvPr>
        </p:nvSpPr>
        <p:spPr>
          <a:xfrm>
            <a:off x="2375633" y="3602891"/>
            <a:ext cx="5692800" cy="59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5" name="Google Shape;205;p25"/>
          <p:cNvSpPr txBox="1">
            <a:spLocks noGrp="1"/>
          </p:cNvSpPr>
          <p:nvPr>
            <p:ph type="title" idx="4" hasCustomPrompt="1"/>
          </p:nvPr>
        </p:nvSpPr>
        <p:spPr>
          <a:xfrm>
            <a:off x="2375533" y="4387747"/>
            <a:ext cx="5692800" cy="11044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5"/>
          <p:cNvSpPr txBox="1">
            <a:spLocks noGrp="1"/>
          </p:cNvSpPr>
          <p:nvPr>
            <p:ph type="subTitle" idx="5"/>
          </p:nvPr>
        </p:nvSpPr>
        <p:spPr>
          <a:xfrm>
            <a:off x="2375633" y="5329115"/>
            <a:ext cx="5692800" cy="59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cxnSp>
        <p:nvCxnSpPr>
          <p:cNvPr id="207" name="Google Shape;207;p25"/>
          <p:cNvCxnSpPr/>
          <p:nvPr/>
        </p:nvCxnSpPr>
        <p:spPr>
          <a:xfrm>
            <a:off x="11248979" y="1740867"/>
            <a:ext cx="0" cy="4386000"/>
          </a:xfrm>
          <a:prstGeom prst="straightConnector1">
            <a:avLst/>
          </a:prstGeom>
          <a:noFill/>
          <a:ln w="19050" cap="flat" cmpd="sng">
            <a:solidFill>
              <a:schemeClr val="dk2"/>
            </a:solidFill>
            <a:prstDash val="solid"/>
            <a:round/>
            <a:headEnd type="none" w="med" len="med"/>
            <a:tailEnd type="none" w="med" len="med"/>
          </a:ln>
        </p:spPr>
      </p:cxnSp>
      <p:cxnSp>
        <p:nvCxnSpPr>
          <p:cNvPr id="208" name="Google Shape;208;p25"/>
          <p:cNvCxnSpPr/>
          <p:nvPr/>
        </p:nvCxnSpPr>
        <p:spPr>
          <a:xfrm>
            <a:off x="953057" y="713333"/>
            <a:ext cx="0" cy="41432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7529629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17"/>
        <p:cNvGrpSpPr/>
        <p:nvPr/>
      </p:nvGrpSpPr>
      <p:grpSpPr>
        <a:xfrm>
          <a:off x="0" y="0"/>
          <a:ext cx="0" cy="0"/>
          <a:chOff x="0" y="0"/>
          <a:chExt cx="0" cy="0"/>
        </a:xfrm>
      </p:grpSpPr>
      <p:sp>
        <p:nvSpPr>
          <p:cNvPr id="218" name="Google Shape;218;p27"/>
          <p:cNvSpPr/>
          <p:nvPr/>
        </p:nvSpPr>
        <p:spPr>
          <a:xfrm rot="5400000">
            <a:off x="-159532" y="1086551"/>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9" name="Google Shape;219;p27"/>
          <p:cNvSpPr/>
          <p:nvPr/>
        </p:nvSpPr>
        <p:spPr>
          <a:xfrm rot="10800000">
            <a:off x="7909335" y="3934984"/>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444795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20"/>
        <p:cNvGrpSpPr/>
        <p:nvPr/>
      </p:nvGrpSpPr>
      <p:grpSpPr>
        <a:xfrm>
          <a:off x="0" y="0"/>
          <a:ext cx="0" cy="0"/>
          <a:chOff x="0" y="0"/>
          <a:chExt cx="0" cy="0"/>
        </a:xfrm>
      </p:grpSpPr>
      <p:sp>
        <p:nvSpPr>
          <p:cNvPr id="221" name="Google Shape;221;p28"/>
          <p:cNvSpPr/>
          <p:nvPr/>
        </p:nvSpPr>
        <p:spPr>
          <a:xfrm rot="5400000">
            <a:off x="988800" y="4987167"/>
            <a:ext cx="1709200" cy="12224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2" name="Google Shape;222;p28"/>
          <p:cNvSpPr/>
          <p:nvPr/>
        </p:nvSpPr>
        <p:spPr>
          <a:xfrm rot="10800000">
            <a:off x="9841500" y="1095900"/>
            <a:ext cx="1709200" cy="12224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31553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lvl1pPr>
              <a:defRPr/>
            </a:lvl1pPr>
          </a:lstStyle>
          <a:p>
            <a:pPr>
              <a:defRPr/>
            </a:pPr>
            <a:fld id="{7D1A2B10-C0D4-4766-8949-623EBCB65E7F}" type="datetimeFigureOut">
              <a:rPr lang="hu-HU"/>
              <a:pPr>
                <a:defRPr/>
              </a:pPr>
              <a:t>2026.05.05.</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D9BE2542-C44E-4341-9D13-80297F4109DE}" type="slidenum">
              <a:rPr lang="hu-HU"/>
              <a:pPr>
                <a:defRPr/>
              </a:pPr>
              <a:t>‹#›</a:t>
            </a:fld>
            <a:endParaRPr lang="hu-HU"/>
          </a:p>
        </p:txBody>
      </p:sp>
    </p:spTree>
    <p:extLst>
      <p:ext uri="{BB962C8B-B14F-4D97-AF65-F5344CB8AC3E}">
        <p14:creationId xmlns:p14="http://schemas.microsoft.com/office/powerpoint/2010/main" val="31246123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Tartalom képpel 14">
    <p:spTree>
      <p:nvGrpSpPr>
        <p:cNvPr id="1" name=""/>
        <p:cNvGrpSpPr/>
        <p:nvPr/>
      </p:nvGrpSpPr>
      <p:grpSpPr>
        <a:xfrm>
          <a:off x="0" y="0"/>
          <a:ext cx="0" cy="0"/>
          <a:chOff x="0" y="0"/>
          <a:chExt cx="0" cy="0"/>
        </a:xfrm>
      </p:grpSpPr>
      <p:sp>
        <p:nvSpPr>
          <p:cNvPr id="31" name="Szabadkézi: Alakzat 30">
            <a:extLst>
              <a:ext uri="{FF2B5EF4-FFF2-40B4-BE49-F238E27FC236}">
                <a16:creationId xmlns:a16="http://schemas.microsoft.com/office/drawing/2014/main" id="{9A275856-2CFB-B780-FC19-88B7C01E42E0}"/>
              </a:ext>
            </a:extLst>
          </p:cNvPr>
          <p:cNvSpPr/>
          <p:nvPr/>
        </p:nvSpPr>
        <p:spPr>
          <a:xfrm rot="15188171">
            <a:off x="4142225" y="5336077"/>
            <a:ext cx="1824032" cy="1017262"/>
          </a:xfrm>
          <a:custGeom>
            <a:avLst/>
            <a:gdLst>
              <a:gd name="connsiteX0" fmla="*/ 60961 w 4809470"/>
              <a:gd name="connsiteY0" fmla="*/ 0 h 3178596"/>
              <a:gd name="connsiteX1" fmla="*/ 4792129 w 4809470"/>
              <a:gd name="connsiteY1" fmla="*/ 390938 h 3178596"/>
              <a:gd name="connsiteX2" fmla="*/ 4807287 w 4809470"/>
              <a:gd name="connsiteY2" fmla="*/ 588882 h 3178596"/>
              <a:gd name="connsiteX3" fmla="*/ 4614824 w 4809470"/>
              <a:gd name="connsiteY3" fmla="*/ 1612192 h 3178596"/>
              <a:gd name="connsiteX4" fmla="*/ 1976024 w 4809470"/>
              <a:gd name="connsiteY4" fmla="*/ 3156896 h 3178596"/>
              <a:gd name="connsiteX5" fmla="*/ 18719 w 4809470"/>
              <a:gd name="connsiteY5" fmla="*/ 821586 h 3178596"/>
              <a:gd name="connsiteX6" fmla="*/ 34223 w 4809470"/>
              <a:gd name="connsiteY6" fmla="*/ 119143 h 3178596"/>
              <a:gd name="connsiteX0" fmla="*/ 34223 w 4809470"/>
              <a:gd name="connsiteY0" fmla="*/ 0 h 3059453"/>
              <a:gd name="connsiteX1" fmla="*/ 4792129 w 4809470"/>
              <a:gd name="connsiteY1" fmla="*/ 271795 h 3059453"/>
              <a:gd name="connsiteX2" fmla="*/ 4807287 w 4809470"/>
              <a:gd name="connsiteY2" fmla="*/ 469739 h 3059453"/>
              <a:gd name="connsiteX3" fmla="*/ 4614824 w 4809470"/>
              <a:gd name="connsiteY3" fmla="*/ 1493049 h 3059453"/>
              <a:gd name="connsiteX4" fmla="*/ 1976024 w 4809470"/>
              <a:gd name="connsiteY4" fmla="*/ 3037753 h 3059453"/>
              <a:gd name="connsiteX5" fmla="*/ 18719 w 4809470"/>
              <a:gd name="connsiteY5" fmla="*/ 702443 h 3059453"/>
              <a:gd name="connsiteX6" fmla="*/ 34223 w 4809470"/>
              <a:gd name="connsiteY6" fmla="*/ 0 h 3059453"/>
              <a:gd name="connsiteX0" fmla="*/ 30413 w 4811976"/>
              <a:gd name="connsiteY0" fmla="*/ 0 h 2983022"/>
              <a:gd name="connsiteX1" fmla="*/ 4794635 w 4811976"/>
              <a:gd name="connsiteY1" fmla="*/ 195364 h 2983022"/>
              <a:gd name="connsiteX2" fmla="*/ 4809793 w 4811976"/>
              <a:gd name="connsiteY2" fmla="*/ 393308 h 2983022"/>
              <a:gd name="connsiteX3" fmla="*/ 4617330 w 4811976"/>
              <a:gd name="connsiteY3" fmla="*/ 1416618 h 2983022"/>
              <a:gd name="connsiteX4" fmla="*/ 1978530 w 4811976"/>
              <a:gd name="connsiteY4" fmla="*/ 2961322 h 2983022"/>
              <a:gd name="connsiteX5" fmla="*/ 21225 w 4811976"/>
              <a:gd name="connsiteY5" fmla="*/ 626012 h 2983022"/>
              <a:gd name="connsiteX6" fmla="*/ 30413 w 4811976"/>
              <a:gd name="connsiteY6" fmla="*/ 0 h 2983022"/>
              <a:gd name="connsiteX0" fmla="*/ 30413 w 4811976"/>
              <a:gd name="connsiteY0" fmla="*/ 0 h 2983022"/>
              <a:gd name="connsiteX1" fmla="*/ 4794635 w 4811976"/>
              <a:gd name="connsiteY1" fmla="*/ 195364 h 2983022"/>
              <a:gd name="connsiteX2" fmla="*/ 4711079 w 4811976"/>
              <a:gd name="connsiteY2" fmla="*/ 101695 h 2983022"/>
              <a:gd name="connsiteX3" fmla="*/ 4809793 w 4811976"/>
              <a:gd name="connsiteY3" fmla="*/ 393308 h 2983022"/>
              <a:gd name="connsiteX4" fmla="*/ 4617330 w 4811976"/>
              <a:gd name="connsiteY4" fmla="*/ 1416618 h 2983022"/>
              <a:gd name="connsiteX5" fmla="*/ 1978530 w 4811976"/>
              <a:gd name="connsiteY5" fmla="*/ 2961322 h 2983022"/>
              <a:gd name="connsiteX6" fmla="*/ 21225 w 4811976"/>
              <a:gd name="connsiteY6" fmla="*/ 626012 h 2983022"/>
              <a:gd name="connsiteX7" fmla="*/ 30413 w 4811976"/>
              <a:gd name="connsiteY7" fmla="*/ 0 h 2983022"/>
              <a:gd name="connsiteX0" fmla="*/ 30413 w 5159423"/>
              <a:gd name="connsiteY0" fmla="*/ 0 h 2983022"/>
              <a:gd name="connsiteX1" fmla="*/ 4794635 w 5159423"/>
              <a:gd name="connsiteY1" fmla="*/ 195364 h 2983022"/>
              <a:gd name="connsiteX2" fmla="*/ 4809793 w 5159423"/>
              <a:gd name="connsiteY2" fmla="*/ 393308 h 2983022"/>
              <a:gd name="connsiteX3" fmla="*/ 4617330 w 5159423"/>
              <a:gd name="connsiteY3" fmla="*/ 1416618 h 2983022"/>
              <a:gd name="connsiteX4" fmla="*/ 1978530 w 5159423"/>
              <a:gd name="connsiteY4" fmla="*/ 2961322 h 2983022"/>
              <a:gd name="connsiteX5" fmla="*/ 21225 w 5159423"/>
              <a:gd name="connsiteY5" fmla="*/ 626012 h 2983022"/>
              <a:gd name="connsiteX6" fmla="*/ 30413 w 5159423"/>
              <a:gd name="connsiteY6" fmla="*/ 0 h 2983022"/>
              <a:gd name="connsiteX0" fmla="*/ 30413 w 5099315"/>
              <a:gd name="connsiteY0" fmla="*/ 0 h 2983022"/>
              <a:gd name="connsiteX1" fmla="*/ 4709797 w 5099315"/>
              <a:gd name="connsiteY1" fmla="*/ 75883 h 2983022"/>
              <a:gd name="connsiteX2" fmla="*/ 4809793 w 5099315"/>
              <a:gd name="connsiteY2" fmla="*/ 393308 h 2983022"/>
              <a:gd name="connsiteX3" fmla="*/ 4617330 w 5099315"/>
              <a:gd name="connsiteY3" fmla="*/ 1416618 h 2983022"/>
              <a:gd name="connsiteX4" fmla="*/ 1978530 w 5099315"/>
              <a:gd name="connsiteY4" fmla="*/ 2961322 h 2983022"/>
              <a:gd name="connsiteX5" fmla="*/ 21225 w 5099315"/>
              <a:gd name="connsiteY5" fmla="*/ 626012 h 2983022"/>
              <a:gd name="connsiteX6" fmla="*/ 30413 w 5099315"/>
              <a:gd name="connsiteY6" fmla="*/ 0 h 2983022"/>
              <a:gd name="connsiteX0" fmla="*/ 30413 w 4816479"/>
              <a:gd name="connsiteY0" fmla="*/ 0 h 2983022"/>
              <a:gd name="connsiteX1" fmla="*/ 4709797 w 4816479"/>
              <a:gd name="connsiteY1" fmla="*/ 75883 h 2983022"/>
              <a:gd name="connsiteX2" fmla="*/ 4809793 w 4816479"/>
              <a:gd name="connsiteY2" fmla="*/ 393308 h 2983022"/>
              <a:gd name="connsiteX3" fmla="*/ 4617330 w 4816479"/>
              <a:gd name="connsiteY3" fmla="*/ 1416618 h 2983022"/>
              <a:gd name="connsiteX4" fmla="*/ 1978530 w 4816479"/>
              <a:gd name="connsiteY4" fmla="*/ 2961322 h 2983022"/>
              <a:gd name="connsiteX5" fmla="*/ 21225 w 4816479"/>
              <a:gd name="connsiteY5" fmla="*/ 626012 h 2983022"/>
              <a:gd name="connsiteX6" fmla="*/ 30413 w 4816479"/>
              <a:gd name="connsiteY6" fmla="*/ 0 h 2983022"/>
              <a:gd name="connsiteX0" fmla="*/ 30413 w 4824424"/>
              <a:gd name="connsiteY0" fmla="*/ 0 h 2983022"/>
              <a:gd name="connsiteX1" fmla="*/ 4709797 w 4824424"/>
              <a:gd name="connsiteY1" fmla="*/ 75883 h 2983022"/>
              <a:gd name="connsiteX2" fmla="*/ 4818251 w 4824424"/>
              <a:gd name="connsiteY2" fmla="*/ 577510 h 2983022"/>
              <a:gd name="connsiteX3" fmla="*/ 4617330 w 4824424"/>
              <a:gd name="connsiteY3" fmla="*/ 1416618 h 2983022"/>
              <a:gd name="connsiteX4" fmla="*/ 1978530 w 4824424"/>
              <a:gd name="connsiteY4" fmla="*/ 2961322 h 2983022"/>
              <a:gd name="connsiteX5" fmla="*/ 21225 w 4824424"/>
              <a:gd name="connsiteY5" fmla="*/ 626012 h 2983022"/>
              <a:gd name="connsiteX6" fmla="*/ 30413 w 4824424"/>
              <a:gd name="connsiteY6" fmla="*/ 0 h 2983022"/>
              <a:gd name="connsiteX0" fmla="*/ 30413 w 4824424"/>
              <a:gd name="connsiteY0" fmla="*/ 0 h 3053918"/>
              <a:gd name="connsiteX1" fmla="*/ 4709797 w 4824424"/>
              <a:gd name="connsiteY1" fmla="*/ 75883 h 3053918"/>
              <a:gd name="connsiteX2" fmla="*/ 4818251 w 4824424"/>
              <a:gd name="connsiteY2" fmla="*/ 577510 h 3053918"/>
              <a:gd name="connsiteX3" fmla="*/ 4499705 w 4824424"/>
              <a:gd name="connsiteY3" fmla="*/ 2052119 h 3053918"/>
              <a:gd name="connsiteX4" fmla="*/ 1978530 w 4824424"/>
              <a:gd name="connsiteY4" fmla="*/ 2961322 h 3053918"/>
              <a:gd name="connsiteX5" fmla="*/ 21225 w 4824424"/>
              <a:gd name="connsiteY5" fmla="*/ 626012 h 3053918"/>
              <a:gd name="connsiteX6" fmla="*/ 30413 w 4824424"/>
              <a:gd name="connsiteY6" fmla="*/ 0 h 3053918"/>
              <a:gd name="connsiteX0" fmla="*/ 30413 w 4824424"/>
              <a:gd name="connsiteY0" fmla="*/ 0 h 3031422"/>
              <a:gd name="connsiteX1" fmla="*/ 4709797 w 4824424"/>
              <a:gd name="connsiteY1" fmla="*/ 75883 h 3031422"/>
              <a:gd name="connsiteX2" fmla="*/ 4818251 w 4824424"/>
              <a:gd name="connsiteY2" fmla="*/ 577510 h 3031422"/>
              <a:gd name="connsiteX3" fmla="*/ 4499705 w 4824424"/>
              <a:gd name="connsiteY3" fmla="*/ 2052119 h 3031422"/>
              <a:gd name="connsiteX4" fmla="*/ 1247066 w 4824424"/>
              <a:gd name="connsiteY4" fmla="*/ 2930478 h 3031422"/>
              <a:gd name="connsiteX5" fmla="*/ 21225 w 4824424"/>
              <a:gd name="connsiteY5" fmla="*/ 626012 h 3031422"/>
              <a:gd name="connsiteX6" fmla="*/ 30413 w 4824424"/>
              <a:gd name="connsiteY6" fmla="*/ 0 h 3031422"/>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65285"/>
              <a:gd name="connsiteX1" fmla="*/ 4709797 w 4824424"/>
              <a:gd name="connsiteY1" fmla="*/ 75883 h 3065285"/>
              <a:gd name="connsiteX2" fmla="*/ 4818251 w 4824424"/>
              <a:gd name="connsiteY2" fmla="*/ 577510 h 3065285"/>
              <a:gd name="connsiteX3" fmla="*/ 4499705 w 4824424"/>
              <a:gd name="connsiteY3" fmla="*/ 2052119 h 3065285"/>
              <a:gd name="connsiteX4" fmla="*/ 3835975 w 4824424"/>
              <a:gd name="connsiteY4" fmla="*/ 2740497 h 3065285"/>
              <a:gd name="connsiteX5" fmla="*/ 1247066 w 4824424"/>
              <a:gd name="connsiteY5" fmla="*/ 2930478 h 3065285"/>
              <a:gd name="connsiteX6" fmla="*/ 21225 w 4824424"/>
              <a:gd name="connsiteY6" fmla="*/ 626012 h 3065285"/>
              <a:gd name="connsiteX7" fmla="*/ 30413 w 4824424"/>
              <a:gd name="connsiteY7" fmla="*/ 0 h 3065285"/>
              <a:gd name="connsiteX0" fmla="*/ 30413 w 4824424"/>
              <a:gd name="connsiteY0" fmla="*/ 0 h 3022995"/>
              <a:gd name="connsiteX1" fmla="*/ 4709797 w 4824424"/>
              <a:gd name="connsiteY1" fmla="*/ 75883 h 3022995"/>
              <a:gd name="connsiteX2" fmla="*/ 4818251 w 4824424"/>
              <a:gd name="connsiteY2" fmla="*/ 577510 h 3022995"/>
              <a:gd name="connsiteX3" fmla="*/ 4499705 w 4824424"/>
              <a:gd name="connsiteY3" fmla="*/ 2052119 h 3022995"/>
              <a:gd name="connsiteX4" fmla="*/ 3835975 w 4824424"/>
              <a:gd name="connsiteY4" fmla="*/ 2740497 h 3022995"/>
              <a:gd name="connsiteX5" fmla="*/ 1162762 w 4824424"/>
              <a:gd name="connsiteY5" fmla="*/ 2876156 h 3022995"/>
              <a:gd name="connsiteX6" fmla="*/ 21225 w 4824424"/>
              <a:gd name="connsiteY6" fmla="*/ 626012 h 3022995"/>
              <a:gd name="connsiteX7" fmla="*/ 30413 w 4824424"/>
              <a:gd name="connsiteY7" fmla="*/ 0 h 3022995"/>
              <a:gd name="connsiteX0" fmla="*/ 30413 w 4804923"/>
              <a:gd name="connsiteY0" fmla="*/ 0 h 3022995"/>
              <a:gd name="connsiteX1" fmla="*/ 4709797 w 4804923"/>
              <a:gd name="connsiteY1" fmla="*/ 75883 h 3022995"/>
              <a:gd name="connsiteX2" fmla="*/ 4797311 w 4804923"/>
              <a:gd name="connsiteY2" fmla="*/ 759283 h 3022995"/>
              <a:gd name="connsiteX3" fmla="*/ 4499705 w 4804923"/>
              <a:gd name="connsiteY3" fmla="*/ 2052119 h 3022995"/>
              <a:gd name="connsiteX4" fmla="*/ 3835975 w 4804923"/>
              <a:gd name="connsiteY4" fmla="*/ 2740497 h 3022995"/>
              <a:gd name="connsiteX5" fmla="*/ 1162762 w 4804923"/>
              <a:gd name="connsiteY5" fmla="*/ 2876156 h 3022995"/>
              <a:gd name="connsiteX6" fmla="*/ 21225 w 4804923"/>
              <a:gd name="connsiteY6" fmla="*/ 626012 h 3022995"/>
              <a:gd name="connsiteX7" fmla="*/ 30413 w 4804923"/>
              <a:gd name="connsiteY7" fmla="*/ 0 h 3022995"/>
              <a:gd name="connsiteX0" fmla="*/ 30413 w 4798181"/>
              <a:gd name="connsiteY0" fmla="*/ 0 h 3022995"/>
              <a:gd name="connsiteX1" fmla="*/ 4709797 w 4798181"/>
              <a:gd name="connsiteY1" fmla="*/ 75883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98181"/>
              <a:gd name="connsiteY0" fmla="*/ 0 h 3022995"/>
              <a:gd name="connsiteX1" fmla="*/ 4692404 w 4798181"/>
              <a:gd name="connsiteY1" fmla="*/ 3339 h 3022995"/>
              <a:gd name="connsiteX2" fmla="*/ 4797311 w 4798181"/>
              <a:gd name="connsiteY2" fmla="*/ 759283 h 3022995"/>
              <a:gd name="connsiteX3" fmla="*/ 4499705 w 4798181"/>
              <a:gd name="connsiteY3" fmla="*/ 2052119 h 3022995"/>
              <a:gd name="connsiteX4" fmla="*/ 3835975 w 4798181"/>
              <a:gd name="connsiteY4" fmla="*/ 2740497 h 3022995"/>
              <a:gd name="connsiteX5" fmla="*/ 1162762 w 4798181"/>
              <a:gd name="connsiteY5" fmla="*/ 2876156 h 3022995"/>
              <a:gd name="connsiteX6" fmla="*/ 21225 w 4798181"/>
              <a:gd name="connsiteY6" fmla="*/ 626012 h 3022995"/>
              <a:gd name="connsiteX7" fmla="*/ 30413 w 4798181"/>
              <a:gd name="connsiteY7" fmla="*/ 0 h 3022995"/>
              <a:gd name="connsiteX0" fmla="*/ 30413 w 4710956"/>
              <a:gd name="connsiteY0" fmla="*/ 0 h 3022995"/>
              <a:gd name="connsiteX1" fmla="*/ 4692404 w 4710956"/>
              <a:gd name="connsiteY1" fmla="*/ 3339 h 3022995"/>
              <a:gd name="connsiteX2" fmla="*/ 4684257 w 4710956"/>
              <a:gd name="connsiteY2" fmla="*/ 996698 h 3022995"/>
              <a:gd name="connsiteX3" fmla="*/ 4499705 w 4710956"/>
              <a:gd name="connsiteY3" fmla="*/ 2052119 h 3022995"/>
              <a:gd name="connsiteX4" fmla="*/ 3835975 w 4710956"/>
              <a:gd name="connsiteY4" fmla="*/ 2740497 h 3022995"/>
              <a:gd name="connsiteX5" fmla="*/ 1162762 w 4710956"/>
              <a:gd name="connsiteY5" fmla="*/ 2876156 h 3022995"/>
              <a:gd name="connsiteX6" fmla="*/ 21225 w 4710956"/>
              <a:gd name="connsiteY6" fmla="*/ 626012 h 3022995"/>
              <a:gd name="connsiteX7" fmla="*/ 30413 w 4710956"/>
              <a:gd name="connsiteY7" fmla="*/ 0 h 3022995"/>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1225 w 4710956"/>
              <a:gd name="connsiteY6" fmla="*/ 626012 h 3107876"/>
              <a:gd name="connsiteX7" fmla="*/ 30413 w 4710956"/>
              <a:gd name="connsiteY7" fmla="*/ 0 h 3107876"/>
              <a:gd name="connsiteX0" fmla="*/ 30413 w 4710956"/>
              <a:gd name="connsiteY0" fmla="*/ 0 h 3107876"/>
              <a:gd name="connsiteX1" fmla="*/ 4692404 w 4710956"/>
              <a:gd name="connsiteY1" fmla="*/ 3339 h 3107876"/>
              <a:gd name="connsiteX2" fmla="*/ 4684257 w 4710956"/>
              <a:gd name="connsiteY2" fmla="*/ 996698 h 3107876"/>
              <a:gd name="connsiteX3" fmla="*/ 4499705 w 4710956"/>
              <a:gd name="connsiteY3" fmla="*/ 2052119 h 3107876"/>
              <a:gd name="connsiteX4" fmla="*/ 3305486 w 4710956"/>
              <a:gd name="connsiteY4" fmla="*/ 2977913 h 3107876"/>
              <a:gd name="connsiteX5" fmla="*/ 1162762 w 4710956"/>
              <a:gd name="connsiteY5" fmla="*/ 2876156 h 3107876"/>
              <a:gd name="connsiteX6" fmla="*/ 290487 w 4710956"/>
              <a:gd name="connsiteY6" fmla="*/ 2027706 h 3107876"/>
              <a:gd name="connsiteX7" fmla="*/ 21225 w 4710956"/>
              <a:gd name="connsiteY7" fmla="*/ 626012 h 3107876"/>
              <a:gd name="connsiteX8" fmla="*/ 30413 w 4710956"/>
              <a:gd name="connsiteY8" fmla="*/ 0 h 3107876"/>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30413 w 4710956"/>
              <a:gd name="connsiteY0" fmla="*/ 0 h 3084308"/>
              <a:gd name="connsiteX1" fmla="*/ 4692404 w 4710956"/>
              <a:gd name="connsiteY1" fmla="*/ 3339 h 3084308"/>
              <a:gd name="connsiteX2" fmla="*/ 4684257 w 4710956"/>
              <a:gd name="connsiteY2" fmla="*/ 996698 h 3084308"/>
              <a:gd name="connsiteX3" fmla="*/ 4499705 w 4710956"/>
              <a:gd name="connsiteY3" fmla="*/ 2052119 h 3084308"/>
              <a:gd name="connsiteX4" fmla="*/ 3305486 w 4710956"/>
              <a:gd name="connsiteY4" fmla="*/ 2977913 h 3084308"/>
              <a:gd name="connsiteX5" fmla="*/ 1197549 w 4710956"/>
              <a:gd name="connsiteY5" fmla="*/ 2823397 h 3084308"/>
              <a:gd name="connsiteX6" fmla="*/ 290487 w 4710956"/>
              <a:gd name="connsiteY6" fmla="*/ 2027706 h 3084308"/>
              <a:gd name="connsiteX7" fmla="*/ 21225 w 4710956"/>
              <a:gd name="connsiteY7" fmla="*/ 626012 h 3084308"/>
              <a:gd name="connsiteX8" fmla="*/ 30413 w 4710956"/>
              <a:gd name="connsiteY8" fmla="*/ 0 h 3084308"/>
              <a:gd name="connsiteX0" fmla="*/ 16752 w 4697295"/>
              <a:gd name="connsiteY0" fmla="*/ 0 h 3084308"/>
              <a:gd name="connsiteX1" fmla="*/ 4678743 w 4697295"/>
              <a:gd name="connsiteY1" fmla="*/ 3339 h 3084308"/>
              <a:gd name="connsiteX2" fmla="*/ 4670596 w 4697295"/>
              <a:gd name="connsiteY2" fmla="*/ 996698 h 3084308"/>
              <a:gd name="connsiteX3" fmla="*/ 4486044 w 4697295"/>
              <a:gd name="connsiteY3" fmla="*/ 2052119 h 3084308"/>
              <a:gd name="connsiteX4" fmla="*/ 3291825 w 4697295"/>
              <a:gd name="connsiteY4" fmla="*/ 2977913 h 3084308"/>
              <a:gd name="connsiteX5" fmla="*/ 1183888 w 4697295"/>
              <a:gd name="connsiteY5" fmla="*/ 2823397 h 3084308"/>
              <a:gd name="connsiteX6" fmla="*/ 276826 w 4697295"/>
              <a:gd name="connsiteY6" fmla="*/ 2027706 h 3084308"/>
              <a:gd name="connsiteX7" fmla="*/ 42350 w 4697295"/>
              <a:gd name="connsiteY7" fmla="*/ 698556 h 3084308"/>
              <a:gd name="connsiteX8" fmla="*/ 16752 w 4697295"/>
              <a:gd name="connsiteY8" fmla="*/ 0 h 3084308"/>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81567"/>
              <a:gd name="connsiteX1" fmla="*/ 4678743 w 4697295"/>
              <a:gd name="connsiteY1" fmla="*/ 3339 h 3081567"/>
              <a:gd name="connsiteX2" fmla="*/ 4670596 w 4697295"/>
              <a:gd name="connsiteY2" fmla="*/ 996698 h 3081567"/>
              <a:gd name="connsiteX3" fmla="*/ 4486044 w 4697295"/>
              <a:gd name="connsiteY3" fmla="*/ 2052119 h 3081567"/>
              <a:gd name="connsiteX4" fmla="*/ 3291825 w 4697295"/>
              <a:gd name="connsiteY4" fmla="*/ 2977913 h 3081567"/>
              <a:gd name="connsiteX5" fmla="*/ 1183888 w 4697295"/>
              <a:gd name="connsiteY5" fmla="*/ 2823397 h 3081567"/>
              <a:gd name="connsiteX6" fmla="*/ 276826 w 4697295"/>
              <a:gd name="connsiteY6" fmla="*/ 2027706 h 3081567"/>
              <a:gd name="connsiteX7" fmla="*/ 42350 w 4697295"/>
              <a:gd name="connsiteY7" fmla="*/ 698556 h 3081567"/>
              <a:gd name="connsiteX8" fmla="*/ 16752 w 4697295"/>
              <a:gd name="connsiteY8" fmla="*/ 0 h 308156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276826 w 4697295"/>
              <a:gd name="connsiteY6" fmla="*/ 2027706 h 3067327"/>
              <a:gd name="connsiteX7" fmla="*/ 42350 w 4697295"/>
              <a:gd name="connsiteY7" fmla="*/ 698556 h 3067327"/>
              <a:gd name="connsiteX8" fmla="*/ 16752 w 4697295"/>
              <a:gd name="connsiteY8"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4486044 w 4697295"/>
              <a:gd name="connsiteY3" fmla="*/ 2052119 h 3067327"/>
              <a:gd name="connsiteX4" fmla="*/ 3291825 w 4697295"/>
              <a:gd name="connsiteY4" fmla="*/ 2977913 h 3067327"/>
              <a:gd name="connsiteX5" fmla="*/ 1183888 w 4697295"/>
              <a:gd name="connsiteY5" fmla="*/ 2823397 h 3067327"/>
              <a:gd name="connsiteX6" fmla="*/ 42350 w 4697295"/>
              <a:gd name="connsiteY6" fmla="*/ 698556 h 3067327"/>
              <a:gd name="connsiteX7" fmla="*/ 16752 w 4697295"/>
              <a:gd name="connsiteY7" fmla="*/ 0 h 3067327"/>
              <a:gd name="connsiteX0" fmla="*/ 16752 w 4697295"/>
              <a:gd name="connsiteY0" fmla="*/ 0 h 3067327"/>
              <a:gd name="connsiteX1" fmla="*/ 4678743 w 4697295"/>
              <a:gd name="connsiteY1" fmla="*/ 3339 h 3067327"/>
              <a:gd name="connsiteX2" fmla="*/ 4670596 w 4697295"/>
              <a:gd name="connsiteY2" fmla="*/ 996698 h 3067327"/>
              <a:gd name="connsiteX3" fmla="*/ 3291825 w 4697295"/>
              <a:gd name="connsiteY3" fmla="*/ 2977913 h 3067327"/>
              <a:gd name="connsiteX4" fmla="*/ 1183888 w 4697295"/>
              <a:gd name="connsiteY4" fmla="*/ 2823397 h 3067327"/>
              <a:gd name="connsiteX5" fmla="*/ 42350 w 4697295"/>
              <a:gd name="connsiteY5" fmla="*/ 698556 h 3067327"/>
              <a:gd name="connsiteX6" fmla="*/ 16752 w 4697295"/>
              <a:gd name="connsiteY6" fmla="*/ 0 h 3067327"/>
              <a:gd name="connsiteX0" fmla="*/ 5293 w 4685836"/>
              <a:gd name="connsiteY0" fmla="*/ 0 h 3067327"/>
              <a:gd name="connsiteX1" fmla="*/ 4667284 w 4685836"/>
              <a:gd name="connsiteY1" fmla="*/ 3339 h 3067327"/>
              <a:gd name="connsiteX2" fmla="*/ 4659137 w 4685836"/>
              <a:gd name="connsiteY2" fmla="*/ 996698 h 3067327"/>
              <a:gd name="connsiteX3" fmla="*/ 3280366 w 4685836"/>
              <a:gd name="connsiteY3" fmla="*/ 2977913 h 3067327"/>
              <a:gd name="connsiteX4" fmla="*/ 1172429 w 4685836"/>
              <a:gd name="connsiteY4" fmla="*/ 2823397 h 3067327"/>
              <a:gd name="connsiteX5" fmla="*/ 167010 w 4685836"/>
              <a:gd name="connsiteY5" fmla="*/ 939931 h 3067327"/>
              <a:gd name="connsiteX6" fmla="*/ 5293 w 4685836"/>
              <a:gd name="connsiteY6" fmla="*/ 0 h 3067327"/>
              <a:gd name="connsiteX0" fmla="*/ 5293 w 4675425"/>
              <a:gd name="connsiteY0" fmla="*/ 0 h 3067327"/>
              <a:gd name="connsiteX1" fmla="*/ 4667284 w 4675425"/>
              <a:gd name="connsiteY1" fmla="*/ 3339 h 3067327"/>
              <a:gd name="connsiteX2" fmla="*/ 4504867 w 4675425"/>
              <a:gd name="connsiteY2" fmla="*/ 1441337 h 3067327"/>
              <a:gd name="connsiteX3" fmla="*/ 3280366 w 4675425"/>
              <a:gd name="connsiteY3" fmla="*/ 2977913 h 3067327"/>
              <a:gd name="connsiteX4" fmla="*/ 1172429 w 4675425"/>
              <a:gd name="connsiteY4" fmla="*/ 2823397 h 3067327"/>
              <a:gd name="connsiteX5" fmla="*/ 167010 w 4675425"/>
              <a:gd name="connsiteY5" fmla="*/ 939931 h 3067327"/>
              <a:gd name="connsiteX6" fmla="*/ 5293 w 4675425"/>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067327"/>
              <a:gd name="connsiteX1" fmla="*/ 4667284 w 4686087"/>
              <a:gd name="connsiteY1" fmla="*/ 3339 h 3067327"/>
              <a:gd name="connsiteX2" fmla="*/ 4504867 w 4686087"/>
              <a:gd name="connsiteY2" fmla="*/ 1441337 h 3067327"/>
              <a:gd name="connsiteX3" fmla="*/ 3280366 w 4686087"/>
              <a:gd name="connsiteY3" fmla="*/ 2977913 h 3067327"/>
              <a:gd name="connsiteX4" fmla="*/ 1172429 w 4686087"/>
              <a:gd name="connsiteY4" fmla="*/ 2823397 h 3067327"/>
              <a:gd name="connsiteX5" fmla="*/ 167010 w 4686087"/>
              <a:gd name="connsiteY5" fmla="*/ 939931 h 3067327"/>
              <a:gd name="connsiteX6" fmla="*/ 5293 w 4686087"/>
              <a:gd name="connsiteY6" fmla="*/ 0 h 3067327"/>
              <a:gd name="connsiteX0" fmla="*/ 5293 w 4686087"/>
              <a:gd name="connsiteY0" fmla="*/ 0 h 3130670"/>
              <a:gd name="connsiteX1" fmla="*/ 4667284 w 4686087"/>
              <a:gd name="connsiteY1" fmla="*/ 3339 h 3130670"/>
              <a:gd name="connsiteX2" fmla="*/ 4504867 w 4686087"/>
              <a:gd name="connsiteY2" fmla="*/ 1441337 h 3130670"/>
              <a:gd name="connsiteX3" fmla="*/ 3153322 w 4686087"/>
              <a:gd name="connsiteY3" fmla="*/ 3066840 h 3130670"/>
              <a:gd name="connsiteX4" fmla="*/ 1172429 w 4686087"/>
              <a:gd name="connsiteY4" fmla="*/ 2823397 h 3130670"/>
              <a:gd name="connsiteX5" fmla="*/ 167010 w 4686087"/>
              <a:gd name="connsiteY5" fmla="*/ 939931 h 3130670"/>
              <a:gd name="connsiteX6" fmla="*/ 5293 w 4686087"/>
              <a:gd name="connsiteY6" fmla="*/ 0 h 3130670"/>
              <a:gd name="connsiteX0" fmla="*/ 5293 w 4686087"/>
              <a:gd name="connsiteY0" fmla="*/ 66646 h 3197316"/>
              <a:gd name="connsiteX1" fmla="*/ 4667284 w 4686087"/>
              <a:gd name="connsiteY1" fmla="*/ 69985 h 3197316"/>
              <a:gd name="connsiteX2" fmla="*/ 4504867 w 4686087"/>
              <a:gd name="connsiteY2" fmla="*/ 1507983 h 3197316"/>
              <a:gd name="connsiteX3" fmla="*/ 3153322 w 4686087"/>
              <a:gd name="connsiteY3" fmla="*/ 3133486 h 3197316"/>
              <a:gd name="connsiteX4" fmla="*/ 1172429 w 4686087"/>
              <a:gd name="connsiteY4" fmla="*/ 2890043 h 3197316"/>
              <a:gd name="connsiteX5" fmla="*/ 167010 w 4686087"/>
              <a:gd name="connsiteY5" fmla="*/ 1006577 h 3197316"/>
              <a:gd name="connsiteX6" fmla="*/ 5293 w 4686087"/>
              <a:gd name="connsiteY6" fmla="*/ 66646 h 3197316"/>
              <a:gd name="connsiteX0" fmla="*/ 0 w 4680794"/>
              <a:gd name="connsiteY0" fmla="*/ 66648 h 3197318"/>
              <a:gd name="connsiteX1" fmla="*/ 4661991 w 4680794"/>
              <a:gd name="connsiteY1" fmla="*/ 69987 h 3197318"/>
              <a:gd name="connsiteX2" fmla="*/ 4499574 w 4680794"/>
              <a:gd name="connsiteY2" fmla="*/ 1507985 h 3197318"/>
              <a:gd name="connsiteX3" fmla="*/ 3148029 w 4680794"/>
              <a:gd name="connsiteY3" fmla="*/ 3133488 h 3197318"/>
              <a:gd name="connsiteX4" fmla="*/ 1167136 w 4680794"/>
              <a:gd name="connsiteY4" fmla="*/ 2890045 h 3197318"/>
              <a:gd name="connsiteX5" fmla="*/ 161717 w 4680794"/>
              <a:gd name="connsiteY5" fmla="*/ 1006579 h 3197318"/>
              <a:gd name="connsiteX6" fmla="*/ 0 w 4680794"/>
              <a:gd name="connsiteY6" fmla="*/ 66648 h 3197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80794" h="3197318">
                <a:moveTo>
                  <a:pt x="0" y="66648"/>
                </a:moveTo>
                <a:cubicBezTo>
                  <a:pt x="1535847" y="-84686"/>
                  <a:pt x="3107994" y="68874"/>
                  <a:pt x="4661991" y="69987"/>
                </a:cubicBezTo>
                <a:cubicBezTo>
                  <a:pt x="4716788" y="86085"/>
                  <a:pt x="4648578" y="1038473"/>
                  <a:pt x="4499574" y="1507985"/>
                </a:cubicBezTo>
                <a:cubicBezTo>
                  <a:pt x="4268421" y="2156197"/>
                  <a:pt x="3729147" y="2829038"/>
                  <a:pt x="3148029" y="3133488"/>
                </a:cubicBezTo>
                <a:cubicBezTo>
                  <a:pt x="2640710" y="3273286"/>
                  <a:pt x="1746572" y="3179628"/>
                  <a:pt x="1167136" y="2890045"/>
                </a:cubicBezTo>
                <a:cubicBezTo>
                  <a:pt x="625557" y="2510152"/>
                  <a:pt x="356240" y="1477145"/>
                  <a:pt x="161717" y="1006579"/>
                </a:cubicBezTo>
                <a:cubicBezTo>
                  <a:pt x="130392" y="735572"/>
                  <a:pt x="17519" y="584911"/>
                  <a:pt x="0" y="66648"/>
                </a:cubicBezTo>
                <a:close/>
              </a:path>
            </a:pathLst>
          </a:cu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 name="Cím 1">
            <a:extLst>
              <a:ext uri="{FF2B5EF4-FFF2-40B4-BE49-F238E27FC236}">
                <a16:creationId xmlns:a16="http://schemas.microsoft.com/office/drawing/2014/main" id="{DEDDFDFA-2DF8-D0C2-9106-5421D4995177}"/>
              </a:ext>
            </a:extLst>
          </p:cNvPr>
          <p:cNvSpPr>
            <a:spLocks noGrp="1"/>
          </p:cNvSpPr>
          <p:nvPr>
            <p:ph type="title"/>
          </p:nvPr>
        </p:nvSpPr>
        <p:spPr>
          <a:xfrm>
            <a:off x="700791" y="950976"/>
            <a:ext cx="4349424" cy="1459193"/>
          </a:xfrm>
        </p:spPr>
        <p:txBody>
          <a:bodyPr rtlCol="0" anchor="t"/>
          <a:lstStyle/>
          <a:p>
            <a:pPr rtl="0"/>
            <a:r>
              <a:rPr lang="hu"/>
              <a:t>Mintacím szerkesztése</a:t>
            </a:r>
            <a:endParaRPr lang="en-US"/>
          </a:p>
        </p:txBody>
      </p:sp>
      <p:sp>
        <p:nvSpPr>
          <p:cNvPr id="35" name="Kép helyőrzője 34">
            <a:extLst>
              <a:ext uri="{FF2B5EF4-FFF2-40B4-BE49-F238E27FC236}">
                <a16:creationId xmlns:a16="http://schemas.microsoft.com/office/drawing/2014/main" id="{9EC1C24B-FC0E-135D-8291-8585F4AB4E19}"/>
              </a:ext>
            </a:extLst>
          </p:cNvPr>
          <p:cNvSpPr>
            <a:spLocks noGrp="1"/>
          </p:cNvSpPr>
          <p:nvPr>
            <p:ph type="pic" sz="quarter" idx="13" hasCustomPrompt="1"/>
          </p:nvPr>
        </p:nvSpPr>
        <p:spPr>
          <a:xfrm>
            <a:off x="586405" y="2544807"/>
            <a:ext cx="3945827" cy="3785880"/>
          </a:xfrm>
          <a:custGeom>
            <a:avLst/>
            <a:gdLst>
              <a:gd name="connsiteX0" fmla="*/ 3930446 w 3945827"/>
              <a:gd name="connsiteY0" fmla="*/ 5 h 3785880"/>
              <a:gd name="connsiteX1" fmla="*/ 3932537 w 3945827"/>
              <a:gd name="connsiteY1" fmla="*/ 2321853 h 3785880"/>
              <a:gd name="connsiteX2" fmla="*/ 3929331 w 3945827"/>
              <a:gd name="connsiteY2" fmla="*/ 2513782 h 3785880"/>
              <a:gd name="connsiteX3" fmla="*/ 3900283 w 3945827"/>
              <a:gd name="connsiteY3" fmla="*/ 2517711 h 3785880"/>
              <a:gd name="connsiteX4" fmla="*/ 3732592 w 3945827"/>
              <a:gd name="connsiteY4" fmla="*/ 2566596 h 3785880"/>
              <a:gd name="connsiteX5" fmla="*/ 3857855 w 3945827"/>
              <a:gd name="connsiteY5" fmla="*/ 3004249 h 3785880"/>
              <a:gd name="connsiteX6" fmla="*/ 3915181 w 3945827"/>
              <a:gd name="connsiteY6" fmla="*/ 3212343 h 3785880"/>
              <a:gd name="connsiteX7" fmla="*/ 3914595 w 3945827"/>
              <a:gd name="connsiteY7" fmla="*/ 3236939 h 3785880"/>
              <a:gd name="connsiteX8" fmla="*/ 3900838 w 3945827"/>
              <a:gd name="connsiteY8" fmla="*/ 3696910 h 3785880"/>
              <a:gd name="connsiteX9" fmla="*/ 8317 w 3945827"/>
              <a:gd name="connsiteY9" fmla="*/ 3776554 h 3785880"/>
              <a:gd name="connsiteX10" fmla="*/ 0 w 3945827"/>
              <a:gd name="connsiteY10" fmla="*/ 26202 h 3785880"/>
              <a:gd name="connsiteX11" fmla="*/ 3930446 w 3945827"/>
              <a:gd name="connsiteY11" fmla="*/ 5 h 378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45827" h="3785880">
                <a:moveTo>
                  <a:pt x="3930446" y="5"/>
                </a:moveTo>
                <a:cubicBezTo>
                  <a:pt x="3953664" y="277596"/>
                  <a:pt x="3947436" y="1365687"/>
                  <a:pt x="3932537" y="2321853"/>
                </a:cubicBezTo>
                <a:lnTo>
                  <a:pt x="3929331" y="2513782"/>
                </a:lnTo>
                <a:lnTo>
                  <a:pt x="3900283" y="2517711"/>
                </a:lnTo>
                <a:cubicBezTo>
                  <a:pt x="3806046" y="2534538"/>
                  <a:pt x="3731946" y="2555635"/>
                  <a:pt x="3732592" y="2566596"/>
                </a:cubicBezTo>
                <a:cubicBezTo>
                  <a:pt x="3776426" y="2711503"/>
                  <a:pt x="3817487" y="2857713"/>
                  <a:pt x="3857855" y="3004249"/>
                </a:cubicBezTo>
                <a:lnTo>
                  <a:pt x="3915181" y="3212343"/>
                </a:lnTo>
                <a:lnTo>
                  <a:pt x="3914595" y="3236939"/>
                </a:lnTo>
                <a:cubicBezTo>
                  <a:pt x="3909989" y="3424032"/>
                  <a:pt x="3905295" y="3582264"/>
                  <a:pt x="3900838" y="3696910"/>
                </a:cubicBezTo>
                <a:cubicBezTo>
                  <a:pt x="3115719" y="3744071"/>
                  <a:pt x="2227881" y="3810572"/>
                  <a:pt x="8317" y="3776554"/>
                </a:cubicBezTo>
                <a:lnTo>
                  <a:pt x="0" y="26202"/>
                </a:lnTo>
                <a:cubicBezTo>
                  <a:pt x="1014177" y="12710"/>
                  <a:pt x="2624398" y="-292"/>
                  <a:pt x="3930446" y="5"/>
                </a:cubicBezTo>
                <a:close/>
              </a:path>
            </a:pathLst>
          </a:custGeom>
          <a:blipFill>
            <a:blip r:embed="rId2">
              <a:alphaModFix amt="60000"/>
            </a:blip>
            <a:stretch>
              <a:fillRect/>
            </a:stretch>
          </a:blipFill>
        </p:spPr>
        <p:txBody>
          <a:bodyPr wrap="square" rtlCol="0">
            <a:noAutofit/>
          </a:bodyPr>
          <a:lstStyle>
            <a:lvl1pPr marL="0" indent="0">
              <a:buNone/>
              <a:defRPr/>
            </a:lvl1pPr>
          </a:lstStyle>
          <a:p>
            <a:pPr rtl="0"/>
            <a:r>
              <a:rPr lang="hu"/>
              <a:t> </a:t>
            </a:r>
          </a:p>
        </p:txBody>
      </p:sp>
      <p:sp>
        <p:nvSpPr>
          <p:cNvPr id="3" name="Tartalom helye 2">
            <a:extLst>
              <a:ext uri="{FF2B5EF4-FFF2-40B4-BE49-F238E27FC236}">
                <a16:creationId xmlns:a16="http://schemas.microsoft.com/office/drawing/2014/main" id="{E261920A-34CD-8BFF-A1E3-2242E93A7530}"/>
              </a:ext>
            </a:extLst>
          </p:cNvPr>
          <p:cNvSpPr>
            <a:spLocks noGrp="1"/>
          </p:cNvSpPr>
          <p:nvPr>
            <p:ph idx="1"/>
          </p:nvPr>
        </p:nvSpPr>
        <p:spPr>
          <a:xfrm>
            <a:off x="5756183" y="944438"/>
            <a:ext cx="5533139" cy="5169016"/>
          </a:xfrm>
          <a:prstGeom prst="rect">
            <a:avLst/>
          </a:prstGeom>
        </p:spPr>
        <p:txBody>
          <a:bodyPr rtlCol="0"/>
          <a:lstStyle/>
          <a:p>
            <a:pPr lvl="0" rtl="0"/>
            <a:r>
              <a:rPr lang="hu"/>
              <a:t>Mintaszöveg szerkesztése</a:t>
            </a:r>
          </a:p>
          <a:p>
            <a:pPr lvl="1" rtl="0"/>
            <a:r>
              <a:rPr lang="hu"/>
              <a:t>Második szint</a:t>
            </a:r>
          </a:p>
          <a:p>
            <a:pPr lvl="2" rtl="0"/>
            <a:r>
              <a:rPr lang="hu"/>
              <a:t>Harmadik szint</a:t>
            </a:r>
          </a:p>
          <a:p>
            <a:pPr lvl="3" rtl="0"/>
            <a:r>
              <a:rPr lang="hu"/>
              <a:t>Negyedik szint</a:t>
            </a:r>
          </a:p>
          <a:p>
            <a:pPr lvl="4" rtl="0"/>
            <a:r>
              <a:rPr lang="hu"/>
              <a:t>Ötödik szint</a:t>
            </a:r>
            <a:endParaRPr lang="en-US"/>
          </a:p>
        </p:txBody>
      </p:sp>
      <p:sp>
        <p:nvSpPr>
          <p:cNvPr id="5" name="Élőláb helye 4">
            <a:extLst>
              <a:ext uri="{FF2B5EF4-FFF2-40B4-BE49-F238E27FC236}">
                <a16:creationId xmlns:a16="http://schemas.microsoft.com/office/drawing/2014/main" id="{1A2F150A-C65A-58AC-B7EA-1790E9BD93A8}"/>
              </a:ext>
            </a:extLst>
          </p:cNvPr>
          <p:cNvSpPr>
            <a:spLocks noGrp="1"/>
          </p:cNvSpPr>
          <p:nvPr>
            <p:ph type="ftr" sz="quarter" idx="11"/>
          </p:nvPr>
        </p:nvSpPr>
        <p:spPr/>
        <p:txBody>
          <a:bodyPr rtlCol="0"/>
          <a:lstStyle/>
          <a:p>
            <a:pPr rtl="0"/>
            <a:endParaRPr lang="en-US"/>
          </a:p>
        </p:txBody>
      </p:sp>
      <p:sp>
        <p:nvSpPr>
          <p:cNvPr id="4" name="Dátum helye 3">
            <a:extLst>
              <a:ext uri="{FF2B5EF4-FFF2-40B4-BE49-F238E27FC236}">
                <a16:creationId xmlns:a16="http://schemas.microsoft.com/office/drawing/2014/main" id="{0CA7FF30-D460-5A9F-A019-EBEC4EB7C54E}"/>
              </a:ext>
            </a:extLst>
          </p:cNvPr>
          <p:cNvSpPr>
            <a:spLocks noGrp="1"/>
          </p:cNvSpPr>
          <p:nvPr>
            <p:ph type="dt" sz="half" idx="10"/>
          </p:nvPr>
        </p:nvSpPr>
        <p:spPr/>
        <p:txBody>
          <a:bodyPr rtlCol="0"/>
          <a:lstStyle/>
          <a:p>
            <a:pPr rtl="0"/>
            <a:fld id="{4BEBB76A-5642-4655-AA5F-D2E8581DD95F}" type="datetimeFigureOut">
              <a:rPr lang="en-US" smtClean="0"/>
              <a:t>5/5/2026</a:t>
            </a:fld>
            <a:endParaRPr lang="en-US"/>
          </a:p>
        </p:txBody>
      </p:sp>
      <p:sp>
        <p:nvSpPr>
          <p:cNvPr id="6" name="Dia számának helye 5">
            <a:extLst>
              <a:ext uri="{FF2B5EF4-FFF2-40B4-BE49-F238E27FC236}">
                <a16:creationId xmlns:a16="http://schemas.microsoft.com/office/drawing/2014/main" id="{5373CCD1-A115-BB35-3A8F-1E5E2EAF301C}"/>
              </a:ext>
            </a:extLst>
          </p:cNvPr>
          <p:cNvSpPr>
            <a:spLocks noGrp="1"/>
          </p:cNvSpPr>
          <p:nvPr>
            <p:ph type="sldNum" sz="quarter" idx="12"/>
          </p:nvPr>
        </p:nvSpPr>
        <p:spPr/>
        <p:txBody>
          <a:bodyPr rtlCol="0"/>
          <a:lstStyle/>
          <a:p>
            <a:pPr rtl="0"/>
            <a:fld id="{7CF79DB2-B0CF-4CB1-AE78-9ED1037C015C}" type="slidenum">
              <a:rPr lang="en-US" smtClean="0"/>
              <a:t>‹#›</a:t>
            </a:fld>
            <a:endParaRPr lang="en-US"/>
          </a:p>
        </p:txBody>
      </p:sp>
      <p:grpSp>
        <p:nvGrpSpPr>
          <p:cNvPr id="15" name="Csoport 14">
            <a:extLst>
              <a:ext uri="{FF2B5EF4-FFF2-40B4-BE49-F238E27FC236}">
                <a16:creationId xmlns:a16="http://schemas.microsoft.com/office/drawing/2014/main" id="{5621CBE7-6D9B-6B2C-C966-8648A2E7A1CA}"/>
              </a:ext>
            </a:extLst>
          </p:cNvPr>
          <p:cNvGrpSpPr/>
          <p:nvPr/>
        </p:nvGrpSpPr>
        <p:grpSpPr>
          <a:xfrm flipH="1">
            <a:off x="4730639" y="5777681"/>
            <a:ext cx="606354" cy="325031"/>
            <a:chOff x="5447388" y="3100610"/>
            <a:chExt cx="1500891" cy="804540"/>
          </a:xfrm>
        </p:grpSpPr>
        <p:sp>
          <p:nvSpPr>
            <p:cNvPr id="16" name="Ellipszis 15">
              <a:extLst>
                <a:ext uri="{FF2B5EF4-FFF2-40B4-BE49-F238E27FC236}">
                  <a16:creationId xmlns:a16="http://schemas.microsoft.com/office/drawing/2014/main" id="{DE4226C8-2B8E-5AC8-728A-78B5565C3145}"/>
                </a:ext>
              </a:extLst>
            </p:cNvPr>
            <p:cNvSpPr/>
            <p:nvPr/>
          </p:nvSpPr>
          <p:spPr>
            <a:xfrm>
              <a:off x="5447388" y="3266522"/>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7" name="Szabadkézi sokszög: Alakzat 16">
              <a:extLst>
                <a:ext uri="{FF2B5EF4-FFF2-40B4-BE49-F238E27FC236}">
                  <a16:creationId xmlns:a16="http://schemas.microsoft.com/office/drawing/2014/main" id="{087B4108-EFE6-C034-14E5-AD8762C57AE2}"/>
                </a:ext>
              </a:extLst>
            </p:cNvPr>
            <p:cNvSpPr/>
            <p:nvPr/>
          </p:nvSpPr>
          <p:spPr>
            <a:xfrm>
              <a:off x="5648906" y="3266522"/>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8" name="Ellipszis 17">
              <a:extLst>
                <a:ext uri="{FF2B5EF4-FFF2-40B4-BE49-F238E27FC236}">
                  <a16:creationId xmlns:a16="http://schemas.microsoft.com/office/drawing/2014/main" id="{9CA12CD5-15A1-5DF3-3002-D94BA8525437}"/>
                </a:ext>
              </a:extLst>
            </p:cNvPr>
            <p:cNvSpPr/>
            <p:nvPr/>
          </p:nvSpPr>
          <p:spPr>
            <a:xfrm>
              <a:off x="6406985" y="3100610"/>
              <a:ext cx="541294" cy="638628"/>
            </a:xfrm>
            <a:prstGeom prst="ellipse">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Szabadkézi: Alakzat 18">
              <a:extLst>
                <a:ext uri="{FF2B5EF4-FFF2-40B4-BE49-F238E27FC236}">
                  <a16:creationId xmlns:a16="http://schemas.microsoft.com/office/drawing/2014/main" id="{8B59B618-9140-3A26-D6E4-E60015045E32}"/>
                </a:ext>
              </a:extLst>
            </p:cNvPr>
            <p:cNvSpPr/>
            <p:nvPr/>
          </p:nvSpPr>
          <p:spPr>
            <a:xfrm>
              <a:off x="6611291" y="3100610"/>
              <a:ext cx="325836" cy="289179"/>
            </a:xfrm>
            <a:custGeom>
              <a:avLst/>
              <a:gdLst>
                <a:gd name="connsiteX0" fmla="*/ 66769 w 325836"/>
                <a:gd name="connsiteY0" fmla="*/ 0 h 289179"/>
                <a:gd name="connsiteX1" fmla="*/ 316147 w 325836"/>
                <a:gd name="connsiteY1" fmla="*/ 195023 h 289179"/>
                <a:gd name="connsiteX2" fmla="*/ 325836 w 325836"/>
                <a:gd name="connsiteY2" fmla="*/ 231847 h 289179"/>
                <a:gd name="connsiteX3" fmla="*/ 265409 w 325836"/>
                <a:gd name="connsiteY3" fmla="*/ 275001 h 289179"/>
                <a:gd name="connsiteX4" fmla="*/ 185019 w 325836"/>
                <a:gd name="connsiteY4" fmla="*/ 288684 h 289179"/>
                <a:gd name="connsiteX5" fmla="*/ 1897 w 325836"/>
                <a:gd name="connsiteY5" fmla="*/ 21266 h 289179"/>
                <a:gd name="connsiteX6" fmla="*/ 4770 w 325836"/>
                <a:gd name="connsiteY6" fmla="*/ 9217 h 289179"/>
                <a:gd name="connsiteX7" fmla="*/ 12224 w 325836"/>
                <a:gd name="connsiteY7" fmla="*/ 6487 h 289179"/>
                <a:gd name="connsiteX8" fmla="*/ 66769 w 325836"/>
                <a:gd name="connsiteY8" fmla="*/ 0 h 28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836" h="289179">
                  <a:moveTo>
                    <a:pt x="66769" y="0"/>
                  </a:moveTo>
                  <a:cubicBezTo>
                    <a:pt x="178875" y="0"/>
                    <a:pt x="275061" y="80416"/>
                    <a:pt x="316147" y="195023"/>
                  </a:cubicBezTo>
                  <a:lnTo>
                    <a:pt x="325836" y="231847"/>
                  </a:lnTo>
                  <a:lnTo>
                    <a:pt x="265409" y="275001"/>
                  </a:lnTo>
                  <a:cubicBezTo>
                    <a:pt x="240185" y="285865"/>
                    <a:pt x="212992" y="290848"/>
                    <a:pt x="185019" y="288684"/>
                  </a:cubicBezTo>
                  <a:cubicBezTo>
                    <a:pt x="73129" y="280029"/>
                    <a:pt x="-14093" y="186477"/>
                    <a:pt x="1897" y="21266"/>
                  </a:cubicBezTo>
                  <a:lnTo>
                    <a:pt x="4770" y="9217"/>
                  </a:lnTo>
                  <a:lnTo>
                    <a:pt x="12224" y="6487"/>
                  </a:lnTo>
                  <a:cubicBezTo>
                    <a:pt x="29843" y="2234"/>
                    <a:pt x="48085" y="0"/>
                    <a:pt x="66769" y="0"/>
                  </a:cubicBezTo>
                  <a:close/>
                </a:path>
              </a:pathLst>
            </a:custGeom>
            <a:solidFill>
              <a:schemeClr val="tx2"/>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0" name="Szabadkézi: Alakzat 19">
              <a:extLst>
                <a:ext uri="{FF2B5EF4-FFF2-40B4-BE49-F238E27FC236}">
                  <a16:creationId xmlns:a16="http://schemas.microsoft.com/office/drawing/2014/main" id="{BFDD5363-CFEA-1DE8-4F60-B84E4BB6EBEA}"/>
                </a:ext>
              </a:extLst>
            </p:cNvPr>
            <p:cNvSpPr/>
            <p:nvPr/>
          </p:nvSpPr>
          <p:spPr>
            <a:xfrm>
              <a:off x="6145254" y="3809875"/>
              <a:ext cx="202240" cy="91643"/>
            </a:xfrm>
            <a:custGeom>
              <a:avLst/>
              <a:gdLst>
                <a:gd name="connsiteX0" fmla="*/ 7177 w 337329"/>
                <a:gd name="connsiteY0" fmla="*/ 89885 h 247879"/>
                <a:gd name="connsiteX1" fmla="*/ 31377 w 337329"/>
                <a:gd name="connsiteY1" fmla="*/ 247182 h 247879"/>
                <a:gd name="connsiteX2" fmla="*/ 256088 w 337329"/>
                <a:gd name="connsiteY2" fmla="*/ 146927 h 247879"/>
                <a:gd name="connsiteX3" fmla="*/ 283744 w 337329"/>
                <a:gd name="connsiteY3" fmla="*/ 131370 h 247879"/>
                <a:gd name="connsiteX4" fmla="*/ 337329 w 337329"/>
                <a:gd name="connsiteY4" fmla="*/ 0 h 247879"/>
                <a:gd name="connsiteX0" fmla="*/ 7177 w 283744"/>
                <a:gd name="connsiteY0" fmla="*/ 0 h 157994"/>
                <a:gd name="connsiteX1" fmla="*/ 31377 w 283744"/>
                <a:gd name="connsiteY1" fmla="*/ 157297 h 157994"/>
                <a:gd name="connsiteX2" fmla="*/ 256088 w 283744"/>
                <a:gd name="connsiteY2" fmla="*/ 57042 h 157994"/>
                <a:gd name="connsiteX3" fmla="*/ 283744 w 283744"/>
                <a:gd name="connsiteY3" fmla="*/ 41485 h 157994"/>
                <a:gd name="connsiteX0" fmla="*/ 8640 w 285207"/>
                <a:gd name="connsiteY0" fmla="*/ 0 h 157643"/>
                <a:gd name="connsiteX1" fmla="*/ 32840 w 285207"/>
                <a:gd name="connsiteY1" fmla="*/ 157297 h 157643"/>
                <a:gd name="connsiteX2" fmla="*/ 285207 w 285207"/>
                <a:gd name="connsiteY2" fmla="*/ 41485 h 157643"/>
                <a:gd name="connsiteX0" fmla="*/ 8640 w 285207"/>
                <a:gd name="connsiteY0" fmla="*/ 0 h 158393"/>
                <a:gd name="connsiteX1" fmla="*/ 32840 w 285207"/>
                <a:gd name="connsiteY1" fmla="*/ 157297 h 158393"/>
                <a:gd name="connsiteX2" fmla="*/ 285207 w 285207"/>
                <a:gd name="connsiteY2" fmla="*/ 41485 h 158393"/>
                <a:gd name="connsiteX0" fmla="*/ 1000 w 277567"/>
                <a:gd name="connsiteY0" fmla="*/ 0 h 165132"/>
                <a:gd name="connsiteX1" fmla="*/ 87428 w 277567"/>
                <a:gd name="connsiteY1" fmla="*/ 164212 h 165132"/>
                <a:gd name="connsiteX2" fmla="*/ 277567 w 277567"/>
                <a:gd name="connsiteY2" fmla="*/ 41485 h 165132"/>
                <a:gd name="connsiteX0" fmla="*/ 1000 w 277604"/>
                <a:gd name="connsiteY0" fmla="*/ 0 h 165033"/>
                <a:gd name="connsiteX1" fmla="*/ 87428 w 277604"/>
                <a:gd name="connsiteY1" fmla="*/ 164212 h 165033"/>
                <a:gd name="connsiteX2" fmla="*/ 277567 w 277604"/>
                <a:gd name="connsiteY2" fmla="*/ 41485 h 165033"/>
                <a:gd name="connsiteX0" fmla="*/ 515 w 277141"/>
                <a:gd name="connsiteY0" fmla="*/ 0 h 158261"/>
                <a:gd name="connsiteX1" fmla="*/ 140528 w 277141"/>
                <a:gd name="connsiteY1" fmla="*/ 157298 h 158261"/>
                <a:gd name="connsiteX2" fmla="*/ 277082 w 277141"/>
                <a:gd name="connsiteY2" fmla="*/ 41485 h 158261"/>
                <a:gd name="connsiteX0" fmla="*/ 916 w 277522"/>
                <a:gd name="connsiteY0" fmla="*/ 0 h 117784"/>
                <a:gd name="connsiteX1" fmla="*/ 92530 w 277522"/>
                <a:gd name="connsiteY1" fmla="*/ 112355 h 117784"/>
                <a:gd name="connsiteX2" fmla="*/ 277483 w 277522"/>
                <a:gd name="connsiteY2" fmla="*/ 41485 h 117784"/>
                <a:gd name="connsiteX0" fmla="*/ 817 w 230766"/>
                <a:gd name="connsiteY0" fmla="*/ 0 h 112925"/>
                <a:gd name="connsiteX1" fmla="*/ 92431 w 230766"/>
                <a:gd name="connsiteY1" fmla="*/ 112355 h 112925"/>
                <a:gd name="connsiteX2" fmla="*/ 230713 w 230766"/>
                <a:gd name="connsiteY2" fmla="*/ 17286 h 112925"/>
                <a:gd name="connsiteX0" fmla="*/ 750 w 192694"/>
                <a:gd name="connsiteY0" fmla="*/ 0 h 112462"/>
                <a:gd name="connsiteX1" fmla="*/ 92364 w 192694"/>
                <a:gd name="connsiteY1" fmla="*/ 112355 h 112462"/>
                <a:gd name="connsiteX2" fmla="*/ 192618 w 192694"/>
                <a:gd name="connsiteY2" fmla="*/ 8643 h 112462"/>
                <a:gd name="connsiteX0" fmla="*/ 717 w 192665"/>
                <a:gd name="connsiteY0" fmla="*/ 0 h 97264"/>
                <a:gd name="connsiteX1" fmla="*/ 95788 w 192665"/>
                <a:gd name="connsiteY1" fmla="*/ 96799 h 97264"/>
                <a:gd name="connsiteX2" fmla="*/ 192585 w 192665"/>
                <a:gd name="connsiteY2" fmla="*/ 8643 h 97264"/>
                <a:gd name="connsiteX0" fmla="*/ 717 w 192665"/>
                <a:gd name="connsiteY0" fmla="*/ 0 h 112462"/>
                <a:gd name="connsiteX1" fmla="*/ 95788 w 192665"/>
                <a:gd name="connsiteY1" fmla="*/ 112355 h 112462"/>
                <a:gd name="connsiteX2" fmla="*/ 192585 w 192665"/>
                <a:gd name="connsiteY2" fmla="*/ 8643 h 112462"/>
                <a:gd name="connsiteX0" fmla="*/ 0 w 191948"/>
                <a:gd name="connsiteY0" fmla="*/ 0 h 112462"/>
                <a:gd name="connsiteX1" fmla="*/ 95071 w 191948"/>
                <a:gd name="connsiteY1" fmla="*/ 112355 h 112462"/>
                <a:gd name="connsiteX2" fmla="*/ 191868 w 191948"/>
                <a:gd name="connsiteY2" fmla="*/ 8643 h 112462"/>
                <a:gd name="connsiteX0" fmla="*/ 0 w 202321"/>
                <a:gd name="connsiteY0" fmla="*/ 6914 h 103741"/>
                <a:gd name="connsiteX1" fmla="*/ 105442 w 202321"/>
                <a:gd name="connsiteY1" fmla="*/ 103712 h 103741"/>
                <a:gd name="connsiteX2" fmla="*/ 202239 w 202321"/>
                <a:gd name="connsiteY2" fmla="*/ 0 h 103741"/>
                <a:gd name="connsiteX0" fmla="*/ 0 w 202321"/>
                <a:gd name="connsiteY0" fmla="*/ 6914 h 103732"/>
                <a:gd name="connsiteX1" fmla="*/ 105442 w 202321"/>
                <a:gd name="connsiteY1" fmla="*/ 103712 h 103732"/>
                <a:gd name="connsiteX2" fmla="*/ 202239 w 202321"/>
                <a:gd name="connsiteY2" fmla="*/ 0 h 103732"/>
                <a:gd name="connsiteX0" fmla="*/ 0 w 202321"/>
                <a:gd name="connsiteY0" fmla="*/ 6914 h 103734"/>
                <a:gd name="connsiteX1" fmla="*/ 105442 w 202321"/>
                <a:gd name="connsiteY1" fmla="*/ 103712 h 103734"/>
                <a:gd name="connsiteX2" fmla="*/ 202239 w 202321"/>
                <a:gd name="connsiteY2" fmla="*/ 0 h 103734"/>
                <a:gd name="connsiteX0" fmla="*/ 0 w 202239"/>
                <a:gd name="connsiteY0" fmla="*/ 6914 h 103734"/>
                <a:gd name="connsiteX1" fmla="*/ 105442 w 202239"/>
                <a:gd name="connsiteY1" fmla="*/ 103712 h 103734"/>
                <a:gd name="connsiteX2" fmla="*/ 202239 w 202239"/>
                <a:gd name="connsiteY2" fmla="*/ 0 h 103734"/>
                <a:gd name="connsiteX0" fmla="*/ 0 w 202239"/>
                <a:gd name="connsiteY0" fmla="*/ 6914 h 91643"/>
                <a:gd name="connsiteX1" fmla="*/ 107170 w 202239"/>
                <a:gd name="connsiteY1" fmla="*/ 91612 h 91643"/>
                <a:gd name="connsiteX2" fmla="*/ 202239 w 202239"/>
                <a:gd name="connsiteY2" fmla="*/ 0 h 91643"/>
              </a:gdLst>
              <a:ahLst/>
              <a:cxnLst>
                <a:cxn ang="0">
                  <a:pos x="connsiteX0" y="connsiteY0"/>
                </a:cxn>
                <a:cxn ang="0">
                  <a:pos x="connsiteX1" y="connsiteY1"/>
                </a:cxn>
                <a:cxn ang="0">
                  <a:pos x="connsiteX2" y="connsiteY2"/>
                </a:cxn>
              </a:cxnLst>
              <a:rect l="l" t="t" r="r" b="b"/>
              <a:pathLst>
                <a:path w="202239" h="91643">
                  <a:moveTo>
                    <a:pt x="0" y="6914"/>
                  </a:moveTo>
                  <a:cubicBezTo>
                    <a:pt x="25926" y="61795"/>
                    <a:pt x="73464" y="92764"/>
                    <a:pt x="107170" y="91612"/>
                  </a:cubicBezTo>
                  <a:cubicBezTo>
                    <a:pt x="140876" y="90460"/>
                    <a:pt x="196335" y="69070"/>
                    <a:pt x="202239" y="0"/>
                  </a:cubicBezTo>
                </a:path>
              </a:pathLst>
            </a:custGeom>
            <a:noFill/>
            <a:ln w="53975" cap="rnd">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Tree>
    <p:extLst>
      <p:ext uri="{BB962C8B-B14F-4D97-AF65-F5344CB8AC3E}">
        <p14:creationId xmlns:p14="http://schemas.microsoft.com/office/powerpoint/2010/main" val="3556704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p:nvSpPr>
        <p:spPr>
          <a:xfrm rot="-5400000">
            <a:off x="10075600" y="1931133"/>
            <a:ext cx="1709200" cy="12224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4"/>
          <p:cNvSpPr/>
          <p:nvPr/>
        </p:nvSpPr>
        <p:spPr>
          <a:xfrm>
            <a:off x="295600" y="4685667"/>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4"/>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 name="Google Shape;27;p4"/>
          <p:cNvSpPr txBox="1">
            <a:spLocks noGrp="1"/>
          </p:cNvSpPr>
          <p:nvPr>
            <p:ph type="body" idx="1"/>
          </p:nvPr>
        </p:nvSpPr>
        <p:spPr>
          <a:xfrm>
            <a:off x="960000" y="1687737"/>
            <a:ext cx="10272000" cy="4465200"/>
          </a:xfrm>
          <a:prstGeom prst="rect">
            <a:avLst/>
          </a:prstGeom>
        </p:spPr>
        <p:txBody>
          <a:bodyPr spcFirstLastPara="1" wrap="square" lIns="91425" tIns="91425" rIns="91425" bIns="91425" anchor="t" anchorCtr="0">
            <a:noAutofit/>
          </a:bodyPr>
          <a:lstStyle>
            <a:lvl1pPr marL="609585" lvl="0" indent="-402157" rtl="0">
              <a:lnSpc>
                <a:spcPct val="100000"/>
              </a:lnSpc>
              <a:spcBef>
                <a:spcPts val="0"/>
              </a:spcBef>
              <a:spcAft>
                <a:spcPts val="0"/>
              </a:spcAft>
              <a:buSzPts val="1150"/>
              <a:buAutoNum type="arabicPeriod"/>
              <a:defRPr sz="1533"/>
            </a:lvl1pPr>
            <a:lvl2pPr marL="1219170" lvl="1" indent="-402157" rtl="0">
              <a:lnSpc>
                <a:spcPct val="115000"/>
              </a:lnSpc>
              <a:spcBef>
                <a:spcPts val="0"/>
              </a:spcBef>
              <a:spcAft>
                <a:spcPts val="0"/>
              </a:spcAft>
              <a:buSzPts val="1150"/>
              <a:buAutoNum type="alphaLcPeriod"/>
              <a:defRPr sz="1533"/>
            </a:lvl2pPr>
            <a:lvl3pPr marL="1828754" lvl="2" indent="-402157" rtl="0">
              <a:lnSpc>
                <a:spcPct val="115000"/>
              </a:lnSpc>
              <a:spcBef>
                <a:spcPts val="0"/>
              </a:spcBef>
              <a:spcAft>
                <a:spcPts val="0"/>
              </a:spcAft>
              <a:buSzPts val="1150"/>
              <a:buAutoNum type="romanLcPeriod"/>
              <a:defRPr sz="1533"/>
            </a:lvl3pPr>
            <a:lvl4pPr marL="2438339" lvl="3" indent="-402157" rtl="0">
              <a:lnSpc>
                <a:spcPct val="115000"/>
              </a:lnSpc>
              <a:spcBef>
                <a:spcPts val="0"/>
              </a:spcBef>
              <a:spcAft>
                <a:spcPts val="0"/>
              </a:spcAft>
              <a:buSzPts val="1150"/>
              <a:buAutoNum type="arabicPeriod"/>
              <a:defRPr sz="1533"/>
            </a:lvl4pPr>
            <a:lvl5pPr marL="3047924" lvl="4" indent="-402157" rtl="0">
              <a:lnSpc>
                <a:spcPct val="115000"/>
              </a:lnSpc>
              <a:spcBef>
                <a:spcPts val="0"/>
              </a:spcBef>
              <a:spcAft>
                <a:spcPts val="0"/>
              </a:spcAft>
              <a:buSzPts val="1150"/>
              <a:buAutoNum type="alphaLcPeriod"/>
              <a:defRPr sz="1533"/>
            </a:lvl5pPr>
            <a:lvl6pPr marL="3657509" lvl="5" indent="-402157" rtl="0">
              <a:lnSpc>
                <a:spcPct val="115000"/>
              </a:lnSpc>
              <a:spcBef>
                <a:spcPts val="0"/>
              </a:spcBef>
              <a:spcAft>
                <a:spcPts val="0"/>
              </a:spcAft>
              <a:buSzPts val="1150"/>
              <a:buAutoNum type="romanLcPeriod"/>
              <a:defRPr sz="1533"/>
            </a:lvl6pPr>
            <a:lvl7pPr marL="4267093" lvl="6" indent="-402157" rtl="0">
              <a:lnSpc>
                <a:spcPct val="115000"/>
              </a:lnSpc>
              <a:spcBef>
                <a:spcPts val="0"/>
              </a:spcBef>
              <a:spcAft>
                <a:spcPts val="0"/>
              </a:spcAft>
              <a:buSzPts val="1150"/>
              <a:buAutoNum type="arabicPeriod"/>
              <a:defRPr sz="1533"/>
            </a:lvl7pPr>
            <a:lvl8pPr marL="4876678" lvl="7" indent="-402157" rtl="0">
              <a:lnSpc>
                <a:spcPct val="115000"/>
              </a:lnSpc>
              <a:spcBef>
                <a:spcPts val="0"/>
              </a:spcBef>
              <a:spcAft>
                <a:spcPts val="0"/>
              </a:spcAft>
              <a:buSzPts val="1150"/>
              <a:buAutoNum type="alphaLcPeriod"/>
              <a:defRPr sz="1533"/>
            </a:lvl8pPr>
            <a:lvl9pPr marL="5486263" lvl="8" indent="-402157" rtl="0">
              <a:lnSpc>
                <a:spcPct val="115000"/>
              </a:lnSpc>
              <a:spcBef>
                <a:spcPts val="0"/>
              </a:spcBef>
              <a:spcAft>
                <a:spcPts val="0"/>
              </a:spcAft>
              <a:buSzPts val="1150"/>
              <a:buAutoNum type="romanLcPeriod"/>
              <a:defRPr sz="1533"/>
            </a:lvl9pPr>
          </a:lstStyle>
          <a:p>
            <a:endParaRPr/>
          </a:p>
        </p:txBody>
      </p:sp>
      <p:cxnSp>
        <p:nvCxnSpPr>
          <p:cNvPr id="28" name="Google Shape;28;p4"/>
          <p:cNvCxnSpPr/>
          <p:nvPr/>
        </p:nvCxnSpPr>
        <p:spPr>
          <a:xfrm>
            <a:off x="11248979" y="717700"/>
            <a:ext cx="0" cy="43860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872557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9"/>
        <p:cNvGrpSpPr/>
        <p:nvPr/>
      </p:nvGrpSpPr>
      <p:grpSpPr>
        <a:xfrm>
          <a:off x="0" y="0"/>
          <a:ext cx="0" cy="0"/>
          <a:chOff x="0" y="0"/>
          <a:chExt cx="0" cy="0"/>
        </a:xfrm>
      </p:grpSpPr>
      <p:sp>
        <p:nvSpPr>
          <p:cNvPr id="30" name="Google Shape;30;p5"/>
          <p:cNvSpPr/>
          <p:nvPr/>
        </p:nvSpPr>
        <p:spPr>
          <a:xfrm rot="5400000">
            <a:off x="331500" y="3862733"/>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 name="Google Shape;31;p5"/>
          <p:cNvSpPr/>
          <p:nvPr/>
        </p:nvSpPr>
        <p:spPr>
          <a:xfrm>
            <a:off x="7848417" y="1147817"/>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 name="Google Shape;32;p5"/>
          <p:cNvSpPr txBox="1">
            <a:spLocks noGrp="1"/>
          </p:cNvSpPr>
          <p:nvPr>
            <p:ph type="subTitle" idx="1"/>
          </p:nvPr>
        </p:nvSpPr>
        <p:spPr>
          <a:xfrm>
            <a:off x="3186133" y="1937951"/>
            <a:ext cx="2915600" cy="956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500"/>
              <a:buFont typeface="Bebas Neue"/>
              <a:buNone/>
              <a:defRPr sz="3333">
                <a:latin typeface="Forum"/>
                <a:ea typeface="Forum"/>
                <a:cs typeface="Forum"/>
                <a:sym typeface="Forum"/>
              </a:defRPr>
            </a:lvl1pPr>
            <a:lvl2pPr lvl="1" algn="ctr">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33" name="Google Shape;33;p5"/>
          <p:cNvSpPr txBox="1">
            <a:spLocks noGrp="1"/>
          </p:cNvSpPr>
          <p:nvPr>
            <p:ph type="subTitle" idx="2"/>
          </p:nvPr>
        </p:nvSpPr>
        <p:spPr>
          <a:xfrm>
            <a:off x="3186733" y="3976833"/>
            <a:ext cx="2914400" cy="95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3333">
                <a:latin typeface="Forum"/>
                <a:ea typeface="Forum"/>
                <a:cs typeface="Forum"/>
                <a:sym typeface="Forum"/>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34" name="Google Shape;34;p5"/>
          <p:cNvSpPr txBox="1">
            <a:spLocks noGrp="1"/>
          </p:cNvSpPr>
          <p:nvPr>
            <p:ph type="subTitle" idx="3"/>
          </p:nvPr>
        </p:nvSpPr>
        <p:spPr>
          <a:xfrm>
            <a:off x="3187432" y="2910900"/>
            <a:ext cx="2914400" cy="69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 name="Google Shape;35;p5"/>
          <p:cNvSpPr txBox="1">
            <a:spLocks noGrp="1"/>
          </p:cNvSpPr>
          <p:nvPr>
            <p:ph type="subTitle" idx="4"/>
          </p:nvPr>
        </p:nvSpPr>
        <p:spPr>
          <a:xfrm>
            <a:off x="3186733" y="4933649"/>
            <a:ext cx="2914400" cy="69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 name="Google Shape;36;p5"/>
          <p:cNvSpPr txBox="1">
            <a:spLocks noGrp="1"/>
          </p:cNvSpPr>
          <p:nvPr>
            <p:ph type="title"/>
          </p:nvPr>
        </p:nvSpPr>
        <p:spPr>
          <a:xfrm>
            <a:off x="2052900" y="593367"/>
            <a:ext cx="80864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37" name="Google Shape;37;p5"/>
          <p:cNvCxnSpPr/>
          <p:nvPr/>
        </p:nvCxnSpPr>
        <p:spPr>
          <a:xfrm>
            <a:off x="11241927" y="717700"/>
            <a:ext cx="0" cy="4186400"/>
          </a:xfrm>
          <a:prstGeom prst="straightConnector1">
            <a:avLst/>
          </a:prstGeom>
          <a:noFill/>
          <a:ln w="19050" cap="flat" cmpd="sng">
            <a:solidFill>
              <a:schemeClr val="dk2"/>
            </a:solidFill>
            <a:prstDash val="solid"/>
            <a:round/>
            <a:headEnd type="none" w="med" len="med"/>
            <a:tailEnd type="none" w="med" len="med"/>
          </a:ln>
        </p:spPr>
      </p:cxnSp>
      <p:cxnSp>
        <p:nvCxnSpPr>
          <p:cNvPr id="38" name="Google Shape;38;p5"/>
          <p:cNvCxnSpPr/>
          <p:nvPr/>
        </p:nvCxnSpPr>
        <p:spPr>
          <a:xfrm>
            <a:off x="953057" y="1780947"/>
            <a:ext cx="0" cy="43860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998985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5"/>
        <p:cNvGrpSpPr/>
        <p:nvPr/>
      </p:nvGrpSpPr>
      <p:grpSpPr>
        <a:xfrm>
          <a:off x="0" y="0"/>
          <a:ext cx="0" cy="0"/>
          <a:chOff x="0" y="0"/>
          <a:chExt cx="0" cy="0"/>
        </a:xfrm>
      </p:grpSpPr>
      <p:sp>
        <p:nvSpPr>
          <p:cNvPr id="46" name="Google Shape;46;p7"/>
          <p:cNvSpPr/>
          <p:nvPr/>
        </p:nvSpPr>
        <p:spPr>
          <a:xfrm rot="-5400000">
            <a:off x="4830900" y="1145733"/>
            <a:ext cx="1709200" cy="12224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7"/>
          <p:cNvSpPr/>
          <p:nvPr/>
        </p:nvSpPr>
        <p:spPr>
          <a:xfrm>
            <a:off x="342001" y="3426651"/>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7"/>
          <p:cNvSpPr txBox="1">
            <a:spLocks noGrp="1"/>
          </p:cNvSpPr>
          <p:nvPr>
            <p:ph type="title"/>
          </p:nvPr>
        </p:nvSpPr>
        <p:spPr>
          <a:xfrm>
            <a:off x="1446501" y="1869067"/>
            <a:ext cx="56892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sz="4533"/>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9" name="Google Shape;49;p7"/>
          <p:cNvSpPr txBox="1">
            <a:spLocks noGrp="1"/>
          </p:cNvSpPr>
          <p:nvPr>
            <p:ph type="body" idx="1"/>
          </p:nvPr>
        </p:nvSpPr>
        <p:spPr>
          <a:xfrm>
            <a:off x="1446501" y="2632667"/>
            <a:ext cx="5017600" cy="2780400"/>
          </a:xfrm>
          <a:prstGeom prst="rect">
            <a:avLst/>
          </a:prstGeom>
        </p:spPr>
        <p:txBody>
          <a:bodyPr spcFirstLastPara="1" wrap="square" lIns="91425" tIns="91425" rIns="91425" bIns="91425" anchor="ctr" anchorCtr="0">
            <a:noAutofit/>
          </a:bodyPr>
          <a:lstStyle>
            <a:lvl1pPr marL="609585" lvl="0" indent="-423323" rtl="0">
              <a:lnSpc>
                <a:spcPct val="100000"/>
              </a:lnSpc>
              <a:spcBef>
                <a:spcPts val="0"/>
              </a:spcBef>
              <a:spcAft>
                <a:spcPts val="0"/>
              </a:spcAft>
              <a:buSzPts val="1400"/>
              <a:buChar char="●"/>
              <a:defRPr/>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endParaRPr/>
          </a:p>
        </p:txBody>
      </p:sp>
      <p:cxnSp>
        <p:nvCxnSpPr>
          <p:cNvPr id="50" name="Google Shape;50;p7"/>
          <p:cNvCxnSpPr/>
          <p:nvPr/>
        </p:nvCxnSpPr>
        <p:spPr>
          <a:xfrm>
            <a:off x="11235184" y="717700"/>
            <a:ext cx="0" cy="4186400"/>
          </a:xfrm>
          <a:prstGeom prst="straightConnector1">
            <a:avLst/>
          </a:prstGeom>
          <a:noFill/>
          <a:ln w="19050" cap="flat" cmpd="sng">
            <a:solidFill>
              <a:schemeClr val="dk2"/>
            </a:solidFill>
            <a:prstDash val="solid"/>
            <a:round/>
            <a:headEnd type="none" w="med" len="med"/>
            <a:tailEnd type="none" w="med" len="med"/>
          </a:ln>
        </p:spPr>
      </p:cxnSp>
      <p:cxnSp>
        <p:nvCxnSpPr>
          <p:cNvPr id="51" name="Google Shape;51;p7"/>
          <p:cNvCxnSpPr/>
          <p:nvPr/>
        </p:nvCxnSpPr>
        <p:spPr>
          <a:xfrm>
            <a:off x="953057" y="1780947"/>
            <a:ext cx="0" cy="43860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844917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8"/>
        <p:cNvGrpSpPr/>
        <p:nvPr/>
      </p:nvGrpSpPr>
      <p:grpSpPr>
        <a:xfrm>
          <a:off x="0" y="0"/>
          <a:ext cx="0" cy="0"/>
          <a:chOff x="0" y="0"/>
          <a:chExt cx="0" cy="0"/>
        </a:xfrm>
      </p:grpSpPr>
      <p:sp>
        <p:nvSpPr>
          <p:cNvPr id="59" name="Google Shape;59;p9"/>
          <p:cNvSpPr/>
          <p:nvPr/>
        </p:nvSpPr>
        <p:spPr>
          <a:xfrm>
            <a:off x="6004949" y="247300"/>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 name="Google Shape;60;p9"/>
          <p:cNvSpPr/>
          <p:nvPr/>
        </p:nvSpPr>
        <p:spPr>
          <a:xfrm>
            <a:off x="7990768" y="3151717"/>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 name="Google Shape;61;p9"/>
          <p:cNvSpPr txBox="1">
            <a:spLocks noGrp="1"/>
          </p:cNvSpPr>
          <p:nvPr>
            <p:ph type="title"/>
          </p:nvPr>
        </p:nvSpPr>
        <p:spPr>
          <a:xfrm>
            <a:off x="6004933" y="2030867"/>
            <a:ext cx="4861600" cy="786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5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62" name="Google Shape;62;p9"/>
          <p:cNvSpPr txBox="1">
            <a:spLocks noGrp="1"/>
          </p:cNvSpPr>
          <p:nvPr>
            <p:ph type="subTitle" idx="1"/>
          </p:nvPr>
        </p:nvSpPr>
        <p:spPr>
          <a:xfrm>
            <a:off x="6004933" y="2987633"/>
            <a:ext cx="4604800" cy="24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63" name="Google Shape;63;p9"/>
          <p:cNvCxnSpPr/>
          <p:nvPr/>
        </p:nvCxnSpPr>
        <p:spPr>
          <a:xfrm>
            <a:off x="950279" y="717700"/>
            <a:ext cx="0" cy="4386400"/>
          </a:xfrm>
          <a:prstGeom prst="straightConnector1">
            <a:avLst/>
          </a:prstGeom>
          <a:noFill/>
          <a:ln w="19050" cap="flat" cmpd="sng">
            <a:solidFill>
              <a:schemeClr val="dk2"/>
            </a:solidFill>
            <a:prstDash val="solid"/>
            <a:round/>
            <a:headEnd type="none" w="med" len="med"/>
            <a:tailEnd type="none" w="med" len="med"/>
          </a:ln>
        </p:spPr>
      </p:cxnSp>
      <p:cxnSp>
        <p:nvCxnSpPr>
          <p:cNvPr id="64" name="Google Shape;64;p9"/>
          <p:cNvCxnSpPr/>
          <p:nvPr/>
        </p:nvCxnSpPr>
        <p:spPr>
          <a:xfrm>
            <a:off x="11235184" y="1927135"/>
            <a:ext cx="0" cy="42264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698492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960000" y="713333"/>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1906443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7"/>
        <p:cNvGrpSpPr/>
        <p:nvPr/>
      </p:nvGrpSpPr>
      <p:grpSpPr>
        <a:xfrm>
          <a:off x="0" y="0"/>
          <a:ext cx="0" cy="0"/>
          <a:chOff x="0" y="0"/>
          <a:chExt cx="0" cy="0"/>
        </a:xfrm>
      </p:grpSpPr>
      <p:sp>
        <p:nvSpPr>
          <p:cNvPr id="68" name="Google Shape;68;p11"/>
          <p:cNvSpPr/>
          <p:nvPr/>
        </p:nvSpPr>
        <p:spPr>
          <a:xfrm rot="5400000">
            <a:off x="7230335" y="1254517"/>
            <a:ext cx="3800400" cy="27180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11"/>
          <p:cNvSpPr/>
          <p:nvPr/>
        </p:nvSpPr>
        <p:spPr>
          <a:xfrm>
            <a:off x="5166133" y="5048433"/>
            <a:ext cx="2256000" cy="1613600"/>
          </a:xfrm>
          <a:prstGeom prst="diamond">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11"/>
          <p:cNvSpPr txBox="1">
            <a:spLocks noGrp="1"/>
          </p:cNvSpPr>
          <p:nvPr>
            <p:ph type="title" hasCustomPrompt="1"/>
          </p:nvPr>
        </p:nvSpPr>
        <p:spPr>
          <a:xfrm>
            <a:off x="5461967" y="2318384"/>
            <a:ext cx="6072400" cy="1614800"/>
          </a:xfrm>
          <a:prstGeom prst="rect">
            <a:avLst/>
          </a:prstGeom>
        </p:spPr>
        <p:txBody>
          <a:bodyPr spcFirstLastPara="1" wrap="square" lIns="91425" tIns="91425" rIns="91425" bIns="91425" anchor="ctr" anchorCtr="0">
            <a:noAutofit/>
          </a:bodyPr>
          <a:lstStyle>
            <a:lvl1pPr lvl="0">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1" name="Google Shape;71;p11"/>
          <p:cNvSpPr txBox="1">
            <a:spLocks noGrp="1"/>
          </p:cNvSpPr>
          <p:nvPr>
            <p:ph type="subTitle" idx="1"/>
          </p:nvPr>
        </p:nvSpPr>
        <p:spPr>
          <a:xfrm>
            <a:off x="5461967" y="4009217"/>
            <a:ext cx="6072400" cy="53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cxnSp>
        <p:nvCxnSpPr>
          <p:cNvPr id="72" name="Google Shape;72;p11"/>
          <p:cNvCxnSpPr/>
          <p:nvPr/>
        </p:nvCxnSpPr>
        <p:spPr>
          <a:xfrm>
            <a:off x="11241927" y="717700"/>
            <a:ext cx="0" cy="4186400"/>
          </a:xfrm>
          <a:prstGeom prst="straightConnector1">
            <a:avLst/>
          </a:prstGeom>
          <a:noFill/>
          <a:ln w="19050" cap="flat" cmpd="sng">
            <a:solidFill>
              <a:srgbClr val="4B6464"/>
            </a:solidFill>
            <a:prstDash val="solid"/>
            <a:round/>
            <a:headEnd type="none" w="med" len="med"/>
            <a:tailEnd type="none" w="med" len="med"/>
          </a:ln>
        </p:spPr>
      </p:cxnSp>
      <p:cxnSp>
        <p:nvCxnSpPr>
          <p:cNvPr id="73" name="Google Shape;73;p11"/>
          <p:cNvCxnSpPr/>
          <p:nvPr/>
        </p:nvCxnSpPr>
        <p:spPr>
          <a:xfrm>
            <a:off x="953057" y="1780947"/>
            <a:ext cx="0" cy="4386000"/>
          </a:xfrm>
          <a:prstGeom prst="straightConnector1">
            <a:avLst/>
          </a:prstGeom>
          <a:noFill/>
          <a:ln w="19050" cap="flat" cmpd="sng">
            <a:solidFill>
              <a:srgbClr val="4B6464"/>
            </a:solidFill>
            <a:prstDash val="solid"/>
            <a:round/>
            <a:headEnd type="none" w="med" len="med"/>
            <a:tailEnd type="none" w="med" len="med"/>
          </a:ln>
        </p:spPr>
      </p:cxnSp>
    </p:spTree>
    <p:extLst>
      <p:ext uri="{BB962C8B-B14F-4D97-AF65-F5344CB8AC3E}">
        <p14:creationId xmlns:p14="http://schemas.microsoft.com/office/powerpoint/2010/main" val="1078303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2178686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E9E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orum"/>
              <a:buNone/>
              <a:defRPr sz="3200">
                <a:solidFill>
                  <a:schemeClr val="dk2"/>
                </a:solidFill>
                <a:latin typeface="Forum"/>
                <a:ea typeface="Forum"/>
                <a:cs typeface="Forum"/>
                <a:sym typeface="Forum"/>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1pPr>
            <a:lvl2pPr marL="914400" lvl="1"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2pPr>
            <a:lvl3pPr marL="1371600" lvl="2"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3pPr>
            <a:lvl4pPr marL="1828800" lvl="3"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4pPr>
            <a:lvl5pPr marL="2286000" lvl="4"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5pPr>
            <a:lvl6pPr marL="2743200" lvl="5"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6pPr>
            <a:lvl7pPr marL="3200400" lvl="6"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7pPr>
            <a:lvl8pPr marL="3657600" lvl="7" indent="-317500">
              <a:lnSpc>
                <a:spcPct val="115000"/>
              </a:lnSpc>
              <a:spcBef>
                <a:spcPts val="1600"/>
              </a:spcBef>
              <a:spcAft>
                <a:spcPts val="0"/>
              </a:spcAft>
              <a:buClr>
                <a:schemeClr val="dk2"/>
              </a:buClr>
              <a:buSzPts val="1400"/>
              <a:buFont typeface="Nunito"/>
              <a:buChar char="○"/>
              <a:defRPr>
                <a:solidFill>
                  <a:schemeClr val="dk2"/>
                </a:solidFill>
                <a:latin typeface="Nunito"/>
                <a:ea typeface="Nunito"/>
                <a:cs typeface="Nunito"/>
                <a:sym typeface="Nunito"/>
              </a:defRPr>
            </a:lvl8pPr>
            <a:lvl9pPr marL="4114800" lvl="8" indent="-317500">
              <a:lnSpc>
                <a:spcPct val="115000"/>
              </a:lnSpc>
              <a:spcBef>
                <a:spcPts val="1600"/>
              </a:spcBef>
              <a:spcAft>
                <a:spcPts val="1600"/>
              </a:spcAft>
              <a:buClr>
                <a:schemeClr val="dk2"/>
              </a:buClr>
              <a:buSzPts val="1400"/>
              <a:buFont typeface="Nunito"/>
              <a:buChar char="■"/>
              <a:defRPr>
                <a:solidFill>
                  <a:schemeClr val="dk2"/>
                </a:solidFill>
                <a:latin typeface="Nunito"/>
                <a:ea typeface="Nunito"/>
                <a:cs typeface="Nunito"/>
                <a:sym typeface="Nunito"/>
              </a:defRPr>
            </a:lvl9pPr>
          </a:lstStyle>
          <a:p>
            <a:endParaRPr/>
          </a:p>
        </p:txBody>
      </p:sp>
    </p:spTree>
    <p:extLst>
      <p:ext uri="{BB962C8B-B14F-4D97-AF65-F5344CB8AC3E}">
        <p14:creationId xmlns:p14="http://schemas.microsoft.com/office/powerpoint/2010/main" val="252010168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6" r:id="rId23"/>
    <p:sldLayoutId id="2147483687" r:id="rId24"/>
    <p:sldLayoutId id="2147483688" r:id="rId25"/>
    <p:sldLayoutId id="2147483689" r:id="rId2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5.xml"/><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e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5.xml"/><Relationship Id="rId4" Type="http://schemas.openxmlformats.org/officeDocument/2006/relationships/image" Target="../media/image34.jpg"/></Relationships>
</file>

<file path=ppt/slides/_rels/slide23.xml.rels><?xml version="1.0" encoding="UTF-8" standalone="yes"?>
<Relationships xmlns="http://schemas.openxmlformats.org/package/2006/relationships"><Relationship Id="rId3" Type="http://schemas.openxmlformats.org/officeDocument/2006/relationships/hyperlink" Target="mailto:balazs.szabo@uni-miskolc.hu"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6.jpg"/><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2"/>
          <p:cNvSpPr txBox="1">
            <a:spLocks noGrp="1"/>
          </p:cNvSpPr>
          <p:nvPr>
            <p:ph type="ctrTitle"/>
          </p:nvPr>
        </p:nvSpPr>
        <p:spPr>
          <a:xfrm>
            <a:off x="5429802" y="2786350"/>
            <a:ext cx="5969316" cy="2907200"/>
          </a:xfrm>
          <a:prstGeom prst="rect">
            <a:avLst/>
          </a:prstGeom>
        </p:spPr>
        <p:txBody>
          <a:bodyPr spcFirstLastPara="1" wrap="square" lIns="121900" tIns="121900" rIns="121900" bIns="121900" anchor="ctr" anchorCtr="0">
            <a:noAutofit/>
          </a:bodyPr>
          <a:lstStyle/>
          <a:p>
            <a:pPr algn="ctr"/>
            <a:r>
              <a:rPr lang="hu-HU" sz="4000" dirty="0"/>
              <a:t>FENNTARTHATÓSÁG VS TÁRSADALMI ÉRDEKEK ÉS INDULATOK A BELTERÜLETI VADÁLLATOK KEZELÉSE TÉMAKÖRÉBEN </a:t>
            </a:r>
            <a:endParaRPr lang="hu-HU" sz="1600" dirty="0"/>
          </a:p>
        </p:txBody>
      </p:sp>
      <p:sp>
        <p:nvSpPr>
          <p:cNvPr id="234" name="Google Shape;234;p32"/>
          <p:cNvSpPr txBox="1">
            <a:spLocks noGrp="1"/>
          </p:cNvSpPr>
          <p:nvPr>
            <p:ph type="subTitle" idx="1"/>
          </p:nvPr>
        </p:nvSpPr>
        <p:spPr>
          <a:xfrm>
            <a:off x="2275928" y="5419180"/>
            <a:ext cx="5812000" cy="546000"/>
          </a:xfrm>
          <a:prstGeom prst="rect">
            <a:avLst/>
          </a:prstGeom>
        </p:spPr>
        <p:txBody>
          <a:bodyPr spcFirstLastPara="1" wrap="square" lIns="121900" tIns="121900" rIns="121900" bIns="121900" anchor="ctr" anchorCtr="0">
            <a:noAutofit/>
          </a:bodyPr>
          <a:lstStyle/>
          <a:p>
            <a:pPr marL="0" indent="0"/>
            <a:r>
              <a:rPr lang="hu-HU" dirty="0"/>
              <a:t>Dr. Szabó Balázs PhD.</a:t>
            </a:r>
            <a:endParaRPr dirty="0"/>
          </a:p>
        </p:txBody>
      </p:sp>
      <p:cxnSp>
        <p:nvCxnSpPr>
          <p:cNvPr id="235" name="Google Shape;235;p32"/>
          <p:cNvCxnSpPr/>
          <p:nvPr/>
        </p:nvCxnSpPr>
        <p:spPr>
          <a:xfrm>
            <a:off x="948752" y="5586733"/>
            <a:ext cx="996800" cy="0"/>
          </a:xfrm>
          <a:prstGeom prst="straightConnector1">
            <a:avLst/>
          </a:prstGeom>
          <a:noFill/>
          <a:ln w="19050" cap="flat" cmpd="sng">
            <a:solidFill>
              <a:schemeClr val="dk2"/>
            </a:solidFill>
            <a:prstDash val="solid"/>
            <a:round/>
            <a:headEnd type="none" w="med" len="med"/>
            <a:tailEnd type="none" w="med" len="med"/>
          </a:ln>
        </p:spPr>
      </p:cxnSp>
      <p:sp>
        <p:nvSpPr>
          <p:cNvPr id="236" name="Google Shape;236;p32"/>
          <p:cNvSpPr txBox="1"/>
          <p:nvPr/>
        </p:nvSpPr>
        <p:spPr>
          <a:xfrm>
            <a:off x="2210614" y="5906698"/>
            <a:ext cx="4288157" cy="756894"/>
          </a:xfrm>
          <a:prstGeom prst="rect">
            <a:avLst/>
          </a:prstGeom>
          <a:noFill/>
          <a:ln>
            <a:noFill/>
          </a:ln>
        </p:spPr>
        <p:txBody>
          <a:bodyPr spcFirstLastPara="1" wrap="square" lIns="121900" tIns="121900" rIns="121900" bIns="121900" anchor="ctr" anchorCtr="0">
            <a:noAutofit/>
          </a:bodyPr>
          <a:lstStyle/>
          <a:p>
            <a:pPr defTabSz="1219170">
              <a:buClr>
                <a:srgbClr val="000000"/>
              </a:buClr>
            </a:pPr>
            <a:r>
              <a:rPr lang="hu-HU" sz="1067" kern="0" dirty="0">
                <a:solidFill>
                  <a:srgbClr val="4B6464"/>
                </a:solidFill>
                <a:latin typeface="Nunito"/>
                <a:ea typeface="Nunito"/>
                <a:cs typeface="Nunito"/>
                <a:sym typeface="Nunito"/>
              </a:rPr>
              <a:t>Mádl Ferenc Összehasonlító Jogi Intézet</a:t>
            </a:r>
          </a:p>
          <a:p>
            <a:pPr defTabSz="1219170">
              <a:buClr>
                <a:srgbClr val="000000"/>
              </a:buClr>
            </a:pPr>
            <a:r>
              <a:rPr lang="hu-HU" sz="1067" kern="0" dirty="0">
                <a:solidFill>
                  <a:srgbClr val="4B6464"/>
                </a:solidFill>
                <a:latin typeface="Nunito"/>
                <a:ea typeface="Nunito"/>
                <a:cs typeface="Nunito"/>
                <a:sym typeface="Nunito"/>
              </a:rPr>
              <a:t>Kutatási csoportvezető, Egyetemi docens</a:t>
            </a:r>
          </a:p>
          <a:p>
            <a:pPr defTabSz="1219170">
              <a:buClr>
                <a:srgbClr val="000000"/>
              </a:buClr>
            </a:pPr>
            <a:r>
              <a:rPr lang="hu-HU" sz="1067" kern="0" dirty="0">
                <a:solidFill>
                  <a:srgbClr val="4B6464"/>
                </a:solidFill>
                <a:latin typeface="Nunito"/>
                <a:ea typeface="Nunito"/>
                <a:cs typeface="Nunito"/>
                <a:sym typeface="Nunito"/>
              </a:rPr>
              <a:t>ME-ÁJK Közigazgatástudományi Tanszék</a:t>
            </a:r>
            <a:endParaRPr lang="en-GB" sz="1067" kern="0" dirty="0">
              <a:solidFill>
                <a:srgbClr val="4B6464"/>
              </a:solidFill>
              <a:latin typeface="Nunito"/>
              <a:ea typeface="Nunito"/>
              <a:cs typeface="Nunito"/>
              <a:sym typeface="Nunito"/>
            </a:endParaRPr>
          </a:p>
        </p:txBody>
      </p:sp>
      <p:cxnSp>
        <p:nvCxnSpPr>
          <p:cNvPr id="238" name="Google Shape;238;p32"/>
          <p:cNvCxnSpPr/>
          <p:nvPr/>
        </p:nvCxnSpPr>
        <p:spPr>
          <a:xfrm>
            <a:off x="10244303" y="1452600"/>
            <a:ext cx="996800" cy="0"/>
          </a:xfrm>
          <a:prstGeom prst="straightConnector1">
            <a:avLst/>
          </a:prstGeom>
          <a:noFill/>
          <a:ln w="19050" cap="flat" cmpd="sng">
            <a:solidFill>
              <a:schemeClr val="dk2"/>
            </a:solidFill>
            <a:prstDash val="solid"/>
            <a:round/>
            <a:headEnd type="none" w="med" len="med"/>
            <a:tailEnd type="none" w="med" len="med"/>
          </a:ln>
        </p:spPr>
      </p:cxnSp>
      <p:pic>
        <p:nvPicPr>
          <p:cNvPr id="1026" name="Picture 2">
            <a:extLst>
              <a:ext uri="{FF2B5EF4-FFF2-40B4-BE49-F238E27FC236}">
                <a16:creationId xmlns:a16="http://schemas.microsoft.com/office/drawing/2014/main" id="{702FF9B4-7AA1-6F6A-7DF8-83B7B64B9F84}"/>
              </a:ext>
            </a:extLst>
          </p:cNvPr>
          <p:cNvPicPr>
            <a:picLocks noChangeAspect="1" noChangeArrowheads="1"/>
          </p:cNvPicPr>
          <p:nvPr/>
        </p:nvPicPr>
        <p:blipFill>
          <a:blip r:embed="rId3">
            <a:alphaModFix amt="72000"/>
            <a:extLst>
              <a:ext uri="{28A0092B-C50C-407E-A947-70E740481C1C}">
                <a14:useLocalDpi xmlns:a14="http://schemas.microsoft.com/office/drawing/2010/main" val="0"/>
              </a:ext>
            </a:extLst>
          </a:blip>
          <a:srcRect/>
          <a:stretch>
            <a:fillRect/>
          </a:stretch>
        </p:blipFill>
        <p:spPr bwMode="auto">
          <a:xfrm>
            <a:off x="5326933" y="6362099"/>
            <a:ext cx="4917370" cy="4634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217D2DA-AA9E-942F-BC3C-AADA3887088C}"/>
              </a:ext>
            </a:extLst>
          </p:cNvPr>
          <p:cNvPicPr>
            <a:picLocks noChangeAspect="1" noChangeArrowheads="1"/>
          </p:cNvPicPr>
          <p:nvPr/>
        </p:nvPicPr>
        <p:blipFill>
          <a:blip r:embed="rId4">
            <a:alphaModFix amt="60000"/>
            <a:extLst>
              <a:ext uri="{28A0092B-C50C-407E-A947-70E740481C1C}">
                <a14:useLocalDpi xmlns:a14="http://schemas.microsoft.com/office/drawing/2010/main" val="0"/>
              </a:ext>
            </a:extLst>
          </a:blip>
          <a:srcRect/>
          <a:stretch>
            <a:fillRect/>
          </a:stretch>
        </p:blipFill>
        <p:spPr bwMode="auto">
          <a:xfrm>
            <a:off x="0" y="19050"/>
            <a:ext cx="7000568" cy="804883"/>
          </a:xfrm>
          <a:prstGeom prst="rect">
            <a:avLst/>
          </a:prstGeom>
          <a:noFill/>
          <a:extLst>
            <a:ext uri="{909E8E84-426E-40DD-AFC4-6F175D3DCCD1}">
              <a14:hiddenFill xmlns:a14="http://schemas.microsoft.com/office/drawing/2010/main">
                <a:solidFill>
                  <a:srgbClr val="FFFFFF"/>
                </a:solidFill>
              </a14:hiddenFill>
            </a:ext>
          </a:extLst>
        </p:spPr>
      </p:pic>
      <p:pic>
        <p:nvPicPr>
          <p:cNvPr id="14" name="Tartalom hely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832638"/>
            <a:ext cx="5154128" cy="3438770"/>
          </a:xfrm>
          <a:prstGeom prst="rect">
            <a:avLst/>
          </a:prstGeom>
          <a:noFill/>
          <a:ln>
            <a:noFill/>
          </a:ln>
        </p:spPr>
      </p:pic>
      <p:pic>
        <p:nvPicPr>
          <p:cNvPr id="4" name="Picture 2" descr="M">
            <a:extLst>
              <a:ext uri="{FF2B5EF4-FFF2-40B4-BE49-F238E27FC236}">
                <a16:creationId xmlns:a16="http://schemas.microsoft.com/office/drawing/2014/main" id="{2FE71A38-AF35-41F8-7970-822BF2A8E07E}"/>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39534" y="5567683"/>
            <a:ext cx="1906018" cy="1271267"/>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a:extLst>
              <a:ext uri="{FF2B5EF4-FFF2-40B4-BE49-F238E27FC236}">
                <a16:creationId xmlns:a16="http://schemas.microsoft.com/office/drawing/2014/main" id="{B4A574F3-037D-E2B4-D29F-915826480089}"/>
              </a:ext>
            </a:extLst>
          </p:cNvPr>
          <p:cNvSpPr txBox="1"/>
          <p:nvPr/>
        </p:nvSpPr>
        <p:spPr>
          <a:xfrm>
            <a:off x="7099300" y="23178"/>
            <a:ext cx="4889500" cy="1477328"/>
          </a:xfrm>
          <a:prstGeom prst="rect">
            <a:avLst/>
          </a:prstGeom>
          <a:noFill/>
        </p:spPr>
        <p:txBody>
          <a:bodyPr wrap="square" rtlCol="0">
            <a:spAutoFit/>
          </a:bodyPr>
          <a:lstStyle/>
          <a:p>
            <a:pPr algn="ctr"/>
            <a:r>
              <a:rPr lang="hu-HU" dirty="0"/>
              <a:t>MODERN JOG RENDSZEREI: FENNTARTHATÓSÁG, JOGÉRVÉNYESÍTÉS, JOGI INNOVÁCIÓK, KÖZÉRDEK c. konferencia</a:t>
            </a:r>
          </a:p>
          <a:p>
            <a:pPr algn="ctr"/>
            <a:r>
              <a:rPr lang="hu-HU" dirty="0"/>
              <a:t>Debrecen, 2026.04.23.-24.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48574" y="116632"/>
            <a:ext cx="11833935" cy="726747"/>
          </a:xfrm>
        </p:spPr>
        <p:txBody>
          <a:bodyPr/>
          <a:lstStyle/>
          <a:p>
            <a:r>
              <a:rPr lang="hu-HU" dirty="0"/>
              <a:t>Feladatellátásukban érintett szervek és vonatkozó jogszabályok </a:t>
            </a:r>
          </a:p>
        </p:txBody>
      </p:sp>
      <p:sp>
        <p:nvSpPr>
          <p:cNvPr id="3" name="Tartalom helye 2"/>
          <p:cNvSpPr>
            <a:spLocks noGrp="1"/>
          </p:cNvSpPr>
          <p:nvPr>
            <p:ph idx="1"/>
          </p:nvPr>
        </p:nvSpPr>
        <p:spPr>
          <a:xfrm>
            <a:off x="79897" y="1464816"/>
            <a:ext cx="11833935" cy="5708342"/>
          </a:xfrm>
        </p:spPr>
        <p:txBody>
          <a:bodyPr numCol="2"/>
          <a:lstStyle/>
          <a:p>
            <a:r>
              <a:rPr lang="hu-HU" sz="2000" dirty="0"/>
              <a:t>Szervek:</a:t>
            </a:r>
          </a:p>
          <a:p>
            <a:pPr lvl="1">
              <a:spcBef>
                <a:spcPts val="0"/>
              </a:spcBef>
            </a:pPr>
            <a:r>
              <a:rPr lang="hu-HU" sz="2000" dirty="0"/>
              <a:t>Nemzeti Park Igazgatóságok (BNPI, ANP)</a:t>
            </a:r>
          </a:p>
          <a:p>
            <a:pPr lvl="1">
              <a:spcBef>
                <a:spcPts val="0"/>
              </a:spcBef>
            </a:pPr>
            <a:r>
              <a:rPr lang="hu-HU" sz="2000" dirty="0"/>
              <a:t>Rendőrség</a:t>
            </a:r>
          </a:p>
          <a:p>
            <a:pPr lvl="1">
              <a:spcBef>
                <a:spcPts val="0"/>
              </a:spcBef>
            </a:pPr>
            <a:r>
              <a:rPr lang="hu-HU" sz="2000" dirty="0"/>
              <a:t>Katasztrófavédelem</a:t>
            </a:r>
          </a:p>
          <a:p>
            <a:pPr lvl="1">
              <a:spcBef>
                <a:spcPts val="0"/>
              </a:spcBef>
            </a:pPr>
            <a:r>
              <a:rPr lang="hu-HU" sz="2000" dirty="0"/>
              <a:t>Magyar Honvédség</a:t>
            </a:r>
          </a:p>
          <a:p>
            <a:pPr lvl="1">
              <a:spcBef>
                <a:spcPts val="0"/>
              </a:spcBef>
            </a:pPr>
            <a:r>
              <a:rPr lang="hu-HU" sz="2000" dirty="0"/>
              <a:t>Helyi önkormányzatok (Önkormányzati rendészetek, mezőőri szolgálat)</a:t>
            </a:r>
          </a:p>
          <a:p>
            <a:pPr lvl="1">
              <a:spcBef>
                <a:spcPts val="0"/>
              </a:spcBef>
            </a:pPr>
            <a:r>
              <a:rPr lang="hu-HU" sz="2000" dirty="0"/>
              <a:t>Vármegyei Kormányhivatalok szakigazgatási szervei (pl. Vadászati Felügyelőség, </a:t>
            </a:r>
            <a:r>
              <a:rPr lang="hu-HU" sz="2000" dirty="0" err="1"/>
              <a:t>Nébih</a:t>
            </a:r>
            <a:r>
              <a:rPr lang="hu-HU" sz="2000" dirty="0"/>
              <a:t>…stb.)</a:t>
            </a:r>
          </a:p>
          <a:p>
            <a:pPr lvl="1">
              <a:spcBef>
                <a:spcPts val="0"/>
              </a:spcBef>
            </a:pPr>
            <a:r>
              <a:rPr lang="hu-HU" sz="2000" dirty="0"/>
              <a:t>Állatorvosok, állatkertek szakemberei</a:t>
            </a:r>
          </a:p>
          <a:p>
            <a:pPr lvl="1">
              <a:spcBef>
                <a:spcPts val="0"/>
              </a:spcBef>
            </a:pPr>
            <a:r>
              <a:rPr lang="hu-HU" sz="2000" dirty="0"/>
              <a:t>Érdekképviseleti szervek (OMVK, OMVV)</a:t>
            </a:r>
          </a:p>
          <a:p>
            <a:pPr lvl="1">
              <a:spcBef>
                <a:spcPts val="0"/>
              </a:spcBef>
            </a:pPr>
            <a:r>
              <a:rPr lang="hu-HU" sz="2000" dirty="0"/>
              <a:t>Civil szervezetek</a:t>
            </a:r>
          </a:p>
          <a:p>
            <a:pPr lvl="1">
              <a:spcBef>
                <a:spcPts val="0"/>
              </a:spcBef>
            </a:pPr>
            <a:endParaRPr lang="hu-HU" sz="1800" dirty="0"/>
          </a:p>
          <a:p>
            <a:pPr lvl="1">
              <a:spcBef>
                <a:spcPts val="0"/>
              </a:spcBef>
            </a:pPr>
            <a:endParaRPr lang="hu-HU" sz="1800" dirty="0"/>
          </a:p>
          <a:p>
            <a:pPr lvl="1">
              <a:spcBef>
                <a:spcPts val="0"/>
              </a:spcBef>
            </a:pPr>
            <a:endParaRPr lang="hu-HU" sz="1800" dirty="0"/>
          </a:p>
          <a:p>
            <a:r>
              <a:rPr lang="hu-HU" sz="2000" dirty="0"/>
              <a:t>Jogszabályok:</a:t>
            </a:r>
          </a:p>
          <a:p>
            <a:pPr lvl="1">
              <a:spcBef>
                <a:spcPts val="0"/>
              </a:spcBef>
            </a:pPr>
            <a:r>
              <a:rPr lang="hu-HU" sz="2000" dirty="0"/>
              <a:t>Természetvédelemről szóló törvény</a:t>
            </a:r>
          </a:p>
          <a:p>
            <a:pPr lvl="1">
              <a:spcBef>
                <a:spcPts val="0"/>
              </a:spcBef>
            </a:pPr>
            <a:r>
              <a:rPr lang="hu-HU" sz="2000" dirty="0"/>
              <a:t>Környezetvédelemről szóló törvény</a:t>
            </a:r>
          </a:p>
          <a:p>
            <a:pPr lvl="1">
              <a:spcBef>
                <a:spcPts val="0"/>
              </a:spcBef>
            </a:pPr>
            <a:r>
              <a:rPr lang="hu-HU" sz="2000" dirty="0"/>
              <a:t>Vadászatról szóló törvény (pl. belterületi vadászat)</a:t>
            </a:r>
          </a:p>
          <a:p>
            <a:pPr lvl="1">
              <a:spcBef>
                <a:spcPts val="0"/>
              </a:spcBef>
            </a:pPr>
            <a:r>
              <a:rPr lang="hu-HU" sz="2000" dirty="0" err="1"/>
              <a:t>Ákr</a:t>
            </a:r>
            <a:r>
              <a:rPr lang="hu-HU" sz="2000" dirty="0"/>
              <a:t>.</a:t>
            </a:r>
          </a:p>
          <a:p>
            <a:pPr lvl="1">
              <a:spcBef>
                <a:spcPts val="0"/>
              </a:spcBef>
            </a:pPr>
            <a:r>
              <a:rPr lang="hu-HU" sz="2000" dirty="0"/>
              <a:t>Rendőrségről szóló törvény</a:t>
            </a:r>
          </a:p>
          <a:p>
            <a:pPr lvl="1">
              <a:spcBef>
                <a:spcPts val="0"/>
              </a:spcBef>
            </a:pPr>
            <a:r>
              <a:rPr lang="hu-HU" sz="2000" dirty="0"/>
              <a:t>Büntetőjogi törvény (pl. orrvadászat)</a:t>
            </a:r>
          </a:p>
          <a:p>
            <a:pPr lvl="1">
              <a:spcBef>
                <a:spcPts val="0"/>
              </a:spcBef>
            </a:pPr>
            <a:r>
              <a:rPr lang="hu-HU" sz="2000" dirty="0"/>
              <a:t>Polgári jog törvény (pl. vadkár, vadütközés)</a:t>
            </a:r>
          </a:p>
          <a:p>
            <a:pPr lvl="1">
              <a:spcBef>
                <a:spcPts val="0"/>
              </a:spcBef>
            </a:pPr>
            <a:r>
              <a:rPr lang="hu-HU" sz="2000" dirty="0"/>
              <a:t>Önkormányzati rendeletek</a:t>
            </a:r>
          </a:p>
          <a:p>
            <a:pPr lvl="1">
              <a:spcBef>
                <a:spcPts val="0"/>
              </a:spcBef>
            </a:pPr>
            <a:r>
              <a:rPr lang="hu-HU" sz="2000" dirty="0"/>
              <a:t>Uniós szabályok (pl. védettségre vonatkozó előírások)</a:t>
            </a:r>
          </a:p>
          <a:p>
            <a:pPr marL="139700" indent="0">
              <a:buNone/>
            </a:pPr>
            <a:endParaRPr lang="hu-HU" dirty="0"/>
          </a:p>
        </p:txBody>
      </p:sp>
    </p:spTree>
    <p:extLst>
      <p:ext uri="{BB962C8B-B14F-4D97-AF65-F5344CB8AC3E}">
        <p14:creationId xmlns:p14="http://schemas.microsoft.com/office/powerpoint/2010/main" val="1610155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381760" y="339057"/>
            <a:ext cx="10129519" cy="800400"/>
          </a:xfrm>
        </p:spPr>
        <p:txBody>
          <a:bodyPr/>
          <a:lstStyle/>
          <a:p>
            <a:r>
              <a:rPr lang="hu-HU" dirty="0"/>
              <a:t>Védett állatfajok látogatásai</a:t>
            </a:r>
          </a:p>
        </p:txBody>
      </p:sp>
      <p:sp>
        <p:nvSpPr>
          <p:cNvPr id="5" name="Szövegdoboz 4"/>
          <p:cNvSpPr txBox="1"/>
          <p:nvPr/>
        </p:nvSpPr>
        <p:spPr>
          <a:xfrm>
            <a:off x="1181100" y="1412880"/>
            <a:ext cx="9306560" cy="1569660"/>
          </a:xfrm>
          <a:prstGeom prst="rect">
            <a:avLst/>
          </a:prstGeom>
          <a:noFill/>
        </p:spPr>
        <p:txBody>
          <a:bodyPr wrap="square" rtlCol="0">
            <a:spAutoFit/>
          </a:bodyPr>
          <a:lstStyle/>
          <a:p>
            <a:pPr marL="285750" indent="-285750">
              <a:buFont typeface="Arial" panose="020B0604020202020204" pitchFamily="34" charset="0"/>
              <a:buChar char="•"/>
            </a:pPr>
            <a:r>
              <a:rPr lang="hu-HU" sz="3200" dirty="0">
                <a:latin typeface="Forum"/>
              </a:rPr>
              <a:t>Mióta létező jelenség?  </a:t>
            </a:r>
          </a:p>
          <a:p>
            <a:pPr marL="742950" lvl="1" indent="-285750">
              <a:buFont typeface="Arial" panose="020B0604020202020204" pitchFamily="34" charset="0"/>
              <a:buChar char="•"/>
            </a:pPr>
            <a:r>
              <a:rPr lang="hu-HU" sz="3200" dirty="0">
                <a:latin typeface="Forum"/>
              </a:rPr>
              <a:t>Védett és nem védett vadfajok</a:t>
            </a:r>
          </a:p>
          <a:p>
            <a:pPr marL="285750" indent="-285750">
              <a:buFont typeface="Arial" panose="020B0604020202020204" pitchFamily="34" charset="0"/>
              <a:buChar char="•"/>
            </a:pPr>
            <a:r>
              <a:rPr lang="hu-HU" sz="3200" dirty="0">
                <a:latin typeface="Forum"/>
              </a:rPr>
              <a:t>Mely területek jelenleg érintettek hazánkban?</a:t>
            </a:r>
          </a:p>
        </p:txBody>
      </p:sp>
      <p:pic>
        <p:nvPicPr>
          <p:cNvPr id="4" name="Tartalom hely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779" y="3230880"/>
            <a:ext cx="4718232" cy="3142952"/>
          </a:xfrm>
          <a:prstGeom prst="rect">
            <a:avLst/>
          </a:prstGeom>
          <a:noFill/>
          <a:ln>
            <a:noFill/>
          </a:ln>
        </p:spPr>
      </p:pic>
      <p:pic>
        <p:nvPicPr>
          <p:cNvPr id="6" name="Tartalom hely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080" y="2997200"/>
            <a:ext cx="4613990" cy="3777818"/>
          </a:xfrm>
          <a:prstGeom prst="rect">
            <a:avLst/>
          </a:prstGeom>
          <a:noFill/>
          <a:ln>
            <a:noFill/>
          </a:ln>
        </p:spPr>
      </p:pic>
    </p:spTree>
    <p:extLst>
      <p:ext uri="{BB962C8B-B14F-4D97-AF65-F5344CB8AC3E}">
        <p14:creationId xmlns:p14="http://schemas.microsoft.com/office/powerpoint/2010/main" val="1413497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985421" y="237223"/>
            <a:ext cx="10662082" cy="1143000"/>
          </a:xfrm>
        </p:spPr>
        <p:txBody>
          <a:bodyPr/>
          <a:lstStyle/>
          <a:p>
            <a:pPr algn="ctr"/>
            <a:r>
              <a:rPr lang="hu-HU" sz="4000" dirty="0"/>
              <a:t/>
            </a:r>
            <a:br>
              <a:rPr lang="hu-HU" sz="4000" dirty="0"/>
            </a:br>
            <a:r>
              <a:rPr lang="hu-HU" sz="4000" dirty="0"/>
              <a:t>Nem védett vadállatok megjelenése</a:t>
            </a:r>
            <a:br>
              <a:rPr lang="hu-HU" sz="4000" dirty="0"/>
            </a:br>
            <a:r>
              <a:rPr lang="hu-HU" sz="2800" dirty="0"/>
              <a:t>Helyszín: Miskolci Egyetem campusa</a:t>
            </a:r>
          </a:p>
        </p:txBody>
      </p:sp>
      <p:pic>
        <p:nvPicPr>
          <p:cNvPr id="4" name="Tartalom hely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1248" y="2667487"/>
            <a:ext cx="5046695" cy="3694181"/>
          </a:xfrm>
        </p:spPr>
      </p:pic>
      <p:pic>
        <p:nvPicPr>
          <p:cNvPr id="5" name="Kép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061" y="2667487"/>
            <a:ext cx="4935984" cy="3701988"/>
          </a:xfrm>
          <a:prstGeom prst="rect">
            <a:avLst/>
          </a:prstGeom>
        </p:spPr>
      </p:pic>
    </p:spTree>
    <p:extLst>
      <p:ext uri="{BB962C8B-B14F-4D97-AF65-F5344CB8AC3E}">
        <p14:creationId xmlns:p14="http://schemas.microsoft.com/office/powerpoint/2010/main" val="1669256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75903" y="6094400"/>
            <a:ext cx="11360800" cy="763600"/>
          </a:xfrm>
        </p:spPr>
        <p:txBody>
          <a:bodyPr/>
          <a:lstStyle/>
          <a:p>
            <a:r>
              <a:rPr lang="hu-HU" dirty="0"/>
              <a:t>Helyszín: Miskolc (belterület)</a:t>
            </a:r>
          </a:p>
        </p:txBody>
      </p:sp>
      <p:pic>
        <p:nvPicPr>
          <p:cNvPr id="4" name="Tartalom hely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903" y="165887"/>
            <a:ext cx="5321240" cy="3331915"/>
          </a:xfrm>
        </p:spPr>
      </p:pic>
      <p:pic>
        <p:nvPicPr>
          <p:cNvPr id="5" name="Kép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6177" y="3573540"/>
            <a:ext cx="6064188" cy="3183699"/>
          </a:xfrm>
          <a:prstGeom prst="rect">
            <a:avLst/>
          </a:prstGeom>
        </p:spPr>
      </p:pic>
    </p:spTree>
    <p:extLst>
      <p:ext uri="{BB962C8B-B14F-4D97-AF65-F5344CB8AC3E}">
        <p14:creationId xmlns:p14="http://schemas.microsoft.com/office/powerpoint/2010/main" val="2349525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902998" y="0"/>
            <a:ext cx="5387200" cy="1143000"/>
          </a:xfrm>
        </p:spPr>
        <p:txBody>
          <a:bodyPr/>
          <a:lstStyle/>
          <a:p>
            <a:pPr algn="ctr"/>
            <a:r>
              <a:rPr lang="hu-HU" sz="3600" dirty="0"/>
              <a:t>Megoldási lehetőségek ?!</a:t>
            </a:r>
          </a:p>
        </p:txBody>
      </p:sp>
      <p:pic>
        <p:nvPicPr>
          <p:cNvPr id="7" name="Tartalom helye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93872" y="693419"/>
            <a:ext cx="4592650" cy="2583366"/>
          </a:xfrm>
        </p:spPr>
      </p:pic>
      <p:pic>
        <p:nvPicPr>
          <p:cNvPr id="8" name="Kép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803" y="693419"/>
            <a:ext cx="3888419" cy="2583366"/>
          </a:xfrm>
          <a:prstGeom prst="rect">
            <a:avLst/>
          </a:prstGeom>
        </p:spPr>
      </p:pic>
      <p:pic>
        <p:nvPicPr>
          <p:cNvPr id="3" name="Kép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6637" y="3437247"/>
            <a:ext cx="3420753" cy="3420753"/>
          </a:xfrm>
          <a:prstGeom prst="rect">
            <a:avLst/>
          </a:prstGeom>
        </p:spPr>
      </p:pic>
      <p:pic>
        <p:nvPicPr>
          <p:cNvPr id="4" name="Kép 3"/>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579821" y="3437247"/>
            <a:ext cx="3420753" cy="3420753"/>
          </a:xfrm>
          <a:prstGeom prst="rect">
            <a:avLst/>
          </a:prstGeom>
        </p:spPr>
      </p:pic>
    </p:spTree>
    <p:extLst>
      <p:ext uri="{BB962C8B-B14F-4D97-AF65-F5344CB8AC3E}">
        <p14:creationId xmlns:p14="http://schemas.microsoft.com/office/powerpoint/2010/main" val="3499546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056443" y="339057"/>
            <a:ext cx="10857389" cy="800400"/>
          </a:xfrm>
        </p:spPr>
        <p:txBody>
          <a:bodyPr/>
          <a:lstStyle/>
          <a:p>
            <a:r>
              <a:rPr lang="hu-HU" sz="4400" dirty="0"/>
              <a:t>A jelenség társadalomra gyakorolt hatása</a:t>
            </a:r>
          </a:p>
        </p:txBody>
      </p:sp>
      <p:sp>
        <p:nvSpPr>
          <p:cNvPr id="5" name="Szövegdoboz 4"/>
          <p:cNvSpPr txBox="1"/>
          <p:nvPr/>
        </p:nvSpPr>
        <p:spPr>
          <a:xfrm>
            <a:off x="1056442" y="1139457"/>
            <a:ext cx="10166523" cy="1077218"/>
          </a:xfrm>
          <a:prstGeom prst="rect">
            <a:avLst/>
          </a:prstGeom>
          <a:noFill/>
        </p:spPr>
        <p:txBody>
          <a:bodyPr wrap="square" rtlCol="0">
            <a:spAutoFit/>
          </a:bodyPr>
          <a:lstStyle/>
          <a:p>
            <a:pPr marL="285750" indent="-285750">
              <a:buFont typeface="Arial" panose="020B0604020202020204" pitchFamily="34" charset="0"/>
              <a:buChar char="•"/>
            </a:pPr>
            <a:r>
              <a:rPr lang="hu-HU" sz="3200" dirty="0">
                <a:latin typeface="Forum"/>
              </a:rPr>
              <a:t>Mindennapi hatás? Milyen érdekek érvényesülnek?</a:t>
            </a:r>
          </a:p>
          <a:p>
            <a:pPr marL="285750" indent="-285750">
              <a:buFont typeface="Arial" panose="020B0604020202020204" pitchFamily="34" charset="0"/>
              <a:buChar char="•"/>
            </a:pPr>
            <a:r>
              <a:rPr lang="hu-HU" sz="3200" dirty="0">
                <a:latin typeface="Forum"/>
              </a:rPr>
              <a:t>Károkozás, pánik, állatvédelem, közösségi média…</a:t>
            </a:r>
          </a:p>
        </p:txBody>
      </p:sp>
      <p:pic>
        <p:nvPicPr>
          <p:cNvPr id="4" name="Tartalom hely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2602" y="2608358"/>
            <a:ext cx="6066788" cy="3965531"/>
          </a:xfrm>
          <a:prstGeom prst="rect">
            <a:avLst/>
          </a:prstGeom>
          <a:noFill/>
          <a:ln>
            <a:noFill/>
          </a:ln>
        </p:spPr>
      </p:pic>
    </p:spTree>
    <p:extLst>
      <p:ext uri="{BB962C8B-B14F-4D97-AF65-F5344CB8AC3E}">
        <p14:creationId xmlns:p14="http://schemas.microsoft.com/office/powerpoint/2010/main" val="1298504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sz="3600" dirty="0"/>
              <a:t>Gépjárművekkel való találkozások megelőzése</a:t>
            </a:r>
          </a:p>
        </p:txBody>
      </p:sp>
      <p:pic>
        <p:nvPicPr>
          <p:cNvPr id="4" name="Tartalom hely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19600" y="1686350"/>
            <a:ext cx="3352800" cy="1362075"/>
          </a:xfrm>
        </p:spPr>
      </p:pic>
      <p:pic>
        <p:nvPicPr>
          <p:cNvPr id="5" name="Kép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7648" y="3434331"/>
            <a:ext cx="6604000" cy="3111500"/>
          </a:xfrm>
          <a:prstGeom prst="rect">
            <a:avLst/>
          </a:prstGeom>
        </p:spPr>
      </p:pic>
    </p:spTree>
    <p:extLst>
      <p:ext uri="{BB962C8B-B14F-4D97-AF65-F5344CB8AC3E}">
        <p14:creationId xmlns:p14="http://schemas.microsoft.com/office/powerpoint/2010/main" val="4041441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381760" y="339057"/>
            <a:ext cx="10129519" cy="800400"/>
          </a:xfrm>
        </p:spPr>
        <p:txBody>
          <a:bodyPr/>
          <a:lstStyle/>
          <a:p>
            <a:r>
              <a:rPr lang="hu-HU" dirty="0"/>
              <a:t>Ki és mit tehet? Elégséges-e?</a:t>
            </a:r>
          </a:p>
        </p:txBody>
      </p:sp>
      <p:sp>
        <p:nvSpPr>
          <p:cNvPr id="5" name="Szövegdoboz 4"/>
          <p:cNvSpPr txBox="1"/>
          <p:nvPr/>
        </p:nvSpPr>
        <p:spPr>
          <a:xfrm>
            <a:off x="1219200" y="1463040"/>
            <a:ext cx="9306560" cy="4031873"/>
          </a:xfrm>
          <a:prstGeom prst="rect">
            <a:avLst/>
          </a:prstGeom>
          <a:noFill/>
        </p:spPr>
        <p:txBody>
          <a:bodyPr wrap="square" rtlCol="0">
            <a:spAutoFit/>
          </a:bodyPr>
          <a:lstStyle/>
          <a:p>
            <a:pPr marL="285750" indent="-285750">
              <a:buFont typeface="Arial" panose="020B0604020202020204" pitchFamily="34" charset="0"/>
              <a:buChar char="•"/>
            </a:pPr>
            <a:r>
              <a:rPr lang="hu-HU" sz="3200" dirty="0">
                <a:latin typeface="Forum"/>
              </a:rPr>
              <a:t>Csinál valaki?</a:t>
            </a:r>
          </a:p>
          <a:p>
            <a:pPr marL="285750" indent="-285750">
              <a:buFont typeface="Arial" panose="020B0604020202020204" pitchFamily="34" charset="0"/>
              <a:buChar char="•"/>
            </a:pPr>
            <a:r>
              <a:rPr lang="hu-HU" sz="3200" dirty="0">
                <a:latin typeface="Forum"/>
              </a:rPr>
              <a:t>Vannak erre vonatkozó (jogi) előírások?</a:t>
            </a:r>
          </a:p>
          <a:p>
            <a:pPr marL="285750" indent="-285750">
              <a:buFont typeface="Arial" panose="020B0604020202020204" pitchFamily="34" charset="0"/>
              <a:buChar char="•"/>
            </a:pPr>
            <a:r>
              <a:rPr lang="hu-HU" sz="3200" dirty="0">
                <a:latin typeface="Forum"/>
              </a:rPr>
              <a:t>Kell/kellene tennünk valamit? </a:t>
            </a:r>
          </a:p>
          <a:p>
            <a:pPr lvl="1"/>
            <a:r>
              <a:rPr lang="hu-HU" sz="3200" dirty="0">
                <a:latin typeface="Forum"/>
              </a:rPr>
              <a:t> IGEN!!!</a:t>
            </a:r>
          </a:p>
          <a:p>
            <a:pPr lvl="1"/>
            <a:r>
              <a:rPr lang="hu-HU" sz="3200" dirty="0">
                <a:latin typeface="Forum"/>
              </a:rPr>
              <a:t> Ki kell építeni egy jó és hatékony kommunikációs stratégiát és riadóláncot! </a:t>
            </a:r>
          </a:p>
          <a:p>
            <a:pPr lvl="1"/>
            <a:r>
              <a:rPr lang="hu-HU" sz="3200" dirty="0">
                <a:latin typeface="Forum"/>
              </a:rPr>
              <a:t> A jogszabályi hátteret igazítsuk a megváltozott természeti viszonyokhoz!</a:t>
            </a:r>
          </a:p>
        </p:txBody>
      </p:sp>
    </p:spTree>
    <p:extLst>
      <p:ext uri="{BB962C8B-B14F-4D97-AF65-F5344CB8AC3E}">
        <p14:creationId xmlns:p14="http://schemas.microsoft.com/office/powerpoint/2010/main" val="417581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524000" y="243934"/>
            <a:ext cx="8229600" cy="1143000"/>
          </a:xfrm>
        </p:spPr>
        <p:txBody>
          <a:bodyPr/>
          <a:lstStyle/>
          <a:p>
            <a:pPr algn="l"/>
            <a:r>
              <a:rPr lang="hu-HU" dirty="0"/>
              <a:t>Cselekszik-e valaki?</a:t>
            </a:r>
          </a:p>
        </p:txBody>
      </p:sp>
      <p:pic>
        <p:nvPicPr>
          <p:cNvPr id="4" name="Tartalom helye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7457" y="1705107"/>
            <a:ext cx="5519185" cy="3765496"/>
          </a:xfrm>
        </p:spPr>
      </p:pic>
      <p:pic>
        <p:nvPicPr>
          <p:cNvPr id="5" name="Kép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5059" y="815434"/>
            <a:ext cx="4517069" cy="6021288"/>
          </a:xfrm>
          <a:prstGeom prst="rect">
            <a:avLst/>
          </a:prstGeom>
        </p:spPr>
      </p:pic>
    </p:spTree>
    <p:extLst>
      <p:ext uri="{BB962C8B-B14F-4D97-AF65-F5344CB8AC3E}">
        <p14:creationId xmlns:p14="http://schemas.microsoft.com/office/powerpoint/2010/main" val="3376081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b="1" dirty="0"/>
              <a:t>Többcélú rendészeti alkalmazás</a:t>
            </a:r>
          </a:p>
        </p:txBody>
      </p:sp>
      <p:pic>
        <p:nvPicPr>
          <p:cNvPr id="4" name="Tartalom helye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23593" y="1453252"/>
            <a:ext cx="7571183" cy="4968552"/>
          </a:xfrm>
          <a:prstGeom prst="rect">
            <a:avLst/>
          </a:prstGeom>
        </p:spPr>
      </p:pic>
    </p:spTree>
    <p:extLst>
      <p:ext uri="{BB962C8B-B14F-4D97-AF65-F5344CB8AC3E}">
        <p14:creationId xmlns:p14="http://schemas.microsoft.com/office/powerpoint/2010/main" val="4217635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47963" y="140649"/>
            <a:ext cx="11372295" cy="800400"/>
          </a:xfrm>
        </p:spPr>
        <p:txBody>
          <a:bodyPr/>
          <a:lstStyle/>
          <a:p>
            <a:r>
              <a:rPr lang="hu-HU" dirty="0"/>
              <a:t>Kutatási csoportunk vizsgálati fókusza:</a:t>
            </a:r>
          </a:p>
        </p:txBody>
      </p:sp>
      <p:sp>
        <p:nvSpPr>
          <p:cNvPr id="5" name="Szövegdoboz 4"/>
          <p:cNvSpPr txBox="1"/>
          <p:nvPr/>
        </p:nvSpPr>
        <p:spPr>
          <a:xfrm>
            <a:off x="1038222" y="839686"/>
            <a:ext cx="10391775" cy="3046988"/>
          </a:xfrm>
          <a:prstGeom prst="rect">
            <a:avLst/>
          </a:prstGeom>
          <a:noFill/>
        </p:spPr>
        <p:txBody>
          <a:bodyPr wrap="square" rtlCol="0">
            <a:spAutoFit/>
          </a:bodyPr>
          <a:lstStyle/>
          <a:p>
            <a:pPr marL="285750" indent="-285750" algn="just">
              <a:buFont typeface="Arial" panose="020B0604020202020204" pitchFamily="34" charset="0"/>
              <a:buChar char="•"/>
            </a:pPr>
            <a:r>
              <a:rPr lang="hu-HU" sz="3200" dirty="0">
                <a:latin typeface="Forum"/>
              </a:rPr>
              <a:t>Mi a jelenség? </a:t>
            </a:r>
          </a:p>
          <a:p>
            <a:pPr marL="285750" indent="-285750" algn="just">
              <a:buFont typeface="Arial" panose="020B0604020202020204" pitchFamily="34" charset="0"/>
              <a:buChar char="•"/>
            </a:pPr>
            <a:r>
              <a:rPr lang="hu-HU" sz="3200" dirty="0">
                <a:latin typeface="Forum"/>
              </a:rPr>
              <a:t>Milyen feladatot generál? </a:t>
            </a:r>
          </a:p>
          <a:p>
            <a:pPr marL="742950" lvl="1" indent="-285750" algn="just">
              <a:buFont typeface="Arial" panose="020B0604020202020204" pitchFamily="34" charset="0"/>
              <a:buChar char="•"/>
            </a:pPr>
            <a:r>
              <a:rPr lang="hu-HU" sz="3200" dirty="0">
                <a:latin typeface="Forum"/>
              </a:rPr>
              <a:t>Közbiztonság, közegészségügy, lakossági panaszok kezelése</a:t>
            </a:r>
          </a:p>
          <a:p>
            <a:pPr marL="285750" indent="-285750" algn="just">
              <a:buFont typeface="Arial" panose="020B0604020202020204" pitchFamily="34" charset="0"/>
              <a:buChar char="•"/>
            </a:pPr>
            <a:r>
              <a:rPr lang="hu-HU" sz="3200" dirty="0">
                <a:latin typeface="Forum"/>
              </a:rPr>
              <a:t>Kik a ,,résztvevő felek”? (közigazgatási és nem közigazgatási)</a:t>
            </a:r>
          </a:p>
        </p:txBody>
      </p:sp>
      <p:pic>
        <p:nvPicPr>
          <p:cNvPr id="6" name="Tartalom hely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2665" y="3785310"/>
            <a:ext cx="8229600" cy="3072690"/>
          </a:xfrm>
          <a:prstGeom prst="rect">
            <a:avLst/>
          </a:prstGeom>
          <a:noFill/>
          <a:ln>
            <a:noFill/>
          </a:ln>
        </p:spPr>
      </p:pic>
    </p:spTree>
    <p:extLst>
      <p:ext uri="{BB962C8B-B14F-4D97-AF65-F5344CB8AC3E}">
        <p14:creationId xmlns:p14="http://schemas.microsoft.com/office/powerpoint/2010/main" val="7730887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p:nvPr/>
        </p:nvPicPr>
        <p:blipFill>
          <a:blip r:embed="rId2" cstate="print">
            <a:extLst>
              <a:ext uri="{28A0092B-C50C-407E-A947-70E740481C1C}">
                <a14:useLocalDpi xmlns:a14="http://schemas.microsoft.com/office/drawing/2010/main" val="0"/>
              </a:ext>
            </a:extLst>
          </a:blip>
          <a:stretch>
            <a:fillRect/>
          </a:stretch>
        </p:blipFill>
        <p:spPr>
          <a:xfrm>
            <a:off x="1572504" y="548680"/>
            <a:ext cx="9073008" cy="5589240"/>
          </a:xfrm>
          <a:prstGeom prst="rect">
            <a:avLst/>
          </a:prstGeom>
        </p:spPr>
      </p:pic>
    </p:spTree>
    <p:extLst>
      <p:ext uri="{BB962C8B-B14F-4D97-AF65-F5344CB8AC3E}">
        <p14:creationId xmlns:p14="http://schemas.microsoft.com/office/powerpoint/2010/main" val="2596187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p:nvPr/>
        </p:nvPicPr>
        <p:blipFill>
          <a:blip r:embed="rId2" cstate="print">
            <a:extLst>
              <a:ext uri="{28A0092B-C50C-407E-A947-70E740481C1C}">
                <a14:useLocalDpi xmlns:a14="http://schemas.microsoft.com/office/drawing/2010/main" val="0"/>
              </a:ext>
            </a:extLst>
          </a:blip>
          <a:stretch>
            <a:fillRect/>
          </a:stretch>
        </p:blipFill>
        <p:spPr>
          <a:xfrm>
            <a:off x="1775520" y="836712"/>
            <a:ext cx="8568952" cy="5112568"/>
          </a:xfrm>
          <a:prstGeom prst="rect">
            <a:avLst/>
          </a:prstGeom>
        </p:spPr>
      </p:pic>
    </p:spTree>
    <p:extLst>
      <p:ext uri="{BB962C8B-B14F-4D97-AF65-F5344CB8AC3E}">
        <p14:creationId xmlns:p14="http://schemas.microsoft.com/office/powerpoint/2010/main" val="298446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E3966C5-9212-7220-C742-B37D50B6A88F}"/>
              </a:ext>
            </a:extLst>
          </p:cNvPr>
          <p:cNvSpPr>
            <a:spLocks noGrp="1"/>
          </p:cNvSpPr>
          <p:nvPr>
            <p:ph type="title"/>
          </p:nvPr>
        </p:nvSpPr>
        <p:spPr/>
        <p:txBody>
          <a:bodyPr/>
          <a:lstStyle/>
          <a:p>
            <a:endParaRPr lang="hu-HU"/>
          </a:p>
        </p:txBody>
      </p:sp>
      <p:pic>
        <p:nvPicPr>
          <p:cNvPr id="6" name="Tartalom helye 5" descr="A képen fű, kültéri, növény, emlős látható&#10;&#10;Előfordulhat, hogy az AI által létrehozott tartalom helytelen.">
            <a:extLst>
              <a:ext uri="{FF2B5EF4-FFF2-40B4-BE49-F238E27FC236}">
                <a16:creationId xmlns:a16="http://schemas.microsoft.com/office/drawing/2014/main" id="{99F12B9B-26E1-61B0-64F8-9A86DD68524F}"/>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833343" y="-78324"/>
            <a:ext cx="4676432" cy="3507324"/>
          </a:xfrm>
        </p:spPr>
      </p:pic>
      <p:sp>
        <p:nvSpPr>
          <p:cNvPr id="4" name="Dia számának helye 3">
            <a:extLst>
              <a:ext uri="{FF2B5EF4-FFF2-40B4-BE49-F238E27FC236}">
                <a16:creationId xmlns:a16="http://schemas.microsoft.com/office/drawing/2014/main" id="{E711F3DB-1010-B8FC-C727-40BA7DC80FE6}"/>
              </a:ext>
            </a:extLst>
          </p:cNvPr>
          <p:cNvSpPr>
            <a:spLocks noGrp="1"/>
          </p:cNvSpPr>
          <p:nvPr>
            <p:ph type="sldNum" sz="quarter" idx="12"/>
          </p:nvPr>
        </p:nvSpPr>
        <p:spPr/>
        <p:txBody>
          <a:bodyPr/>
          <a:lstStyle/>
          <a:p>
            <a:pPr>
              <a:defRPr/>
            </a:pPr>
            <a:fld id="{D9BE2542-C44E-4341-9D13-80297F4109DE}" type="slidenum">
              <a:rPr lang="hu-HU" smtClean="0"/>
              <a:pPr>
                <a:defRPr/>
              </a:pPr>
              <a:t>22</a:t>
            </a:fld>
            <a:endParaRPr lang="hu-HU"/>
          </a:p>
        </p:txBody>
      </p:sp>
      <p:pic>
        <p:nvPicPr>
          <p:cNvPr id="8" name="Kép 7" descr="A képen kültéri, béka, hó, talaj látható&#10;&#10;Előfordulhat, hogy az AI által létrehozott tartalom helytelen.">
            <a:extLst>
              <a:ext uri="{FF2B5EF4-FFF2-40B4-BE49-F238E27FC236}">
                <a16:creationId xmlns:a16="http://schemas.microsoft.com/office/drawing/2014/main" id="{0A383440-0D14-50DC-9433-983B22C3DA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57" y="3550200"/>
            <a:ext cx="6173804" cy="3231600"/>
          </a:xfrm>
          <a:prstGeom prst="rect">
            <a:avLst/>
          </a:prstGeom>
        </p:spPr>
      </p:pic>
      <p:pic>
        <p:nvPicPr>
          <p:cNvPr id="10" name="Kép 9" descr="A képen növény, kültéri, természet, fa látható&#10;&#10;Előfordulhat, hogy az AI által létrehozott tartalom helytelen.">
            <a:extLst>
              <a:ext uri="{FF2B5EF4-FFF2-40B4-BE49-F238E27FC236}">
                <a16:creationId xmlns:a16="http://schemas.microsoft.com/office/drawing/2014/main" id="{532B4646-6DE6-6D45-E3E0-138CDBEC14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7159" y="235352"/>
            <a:ext cx="4257158" cy="6387296"/>
          </a:xfrm>
          <a:prstGeom prst="rect">
            <a:avLst/>
          </a:prstGeom>
        </p:spPr>
      </p:pic>
    </p:spTree>
    <p:extLst>
      <p:ext uri="{BB962C8B-B14F-4D97-AF65-F5344CB8AC3E}">
        <p14:creationId xmlns:p14="http://schemas.microsoft.com/office/powerpoint/2010/main" val="1676440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2"/>
          <p:cNvSpPr txBox="1">
            <a:spLocks noGrp="1"/>
          </p:cNvSpPr>
          <p:nvPr>
            <p:ph type="ctrTitle"/>
          </p:nvPr>
        </p:nvSpPr>
        <p:spPr>
          <a:xfrm>
            <a:off x="4910227" y="2175306"/>
            <a:ext cx="5812000" cy="2907200"/>
          </a:xfrm>
          <a:prstGeom prst="rect">
            <a:avLst/>
          </a:prstGeom>
        </p:spPr>
        <p:txBody>
          <a:bodyPr spcFirstLastPara="1" wrap="square" lIns="121900" tIns="121900" rIns="121900" bIns="121900" anchor="ctr" anchorCtr="0">
            <a:noAutofit/>
          </a:bodyPr>
          <a:lstStyle/>
          <a:p>
            <a:r>
              <a:rPr lang="hu-HU" sz="3600" dirty="0"/>
              <a:t>Köszönöm a megtisztelő figyelmet!</a:t>
            </a:r>
            <a:endParaRPr lang="en-GB" sz="3600" dirty="0"/>
          </a:p>
        </p:txBody>
      </p:sp>
      <p:sp>
        <p:nvSpPr>
          <p:cNvPr id="234" name="Google Shape;234;p32"/>
          <p:cNvSpPr txBox="1">
            <a:spLocks noGrp="1"/>
          </p:cNvSpPr>
          <p:nvPr>
            <p:ph type="subTitle" idx="1"/>
          </p:nvPr>
        </p:nvSpPr>
        <p:spPr>
          <a:xfrm>
            <a:off x="4998533" y="4367920"/>
            <a:ext cx="5812000" cy="2406503"/>
          </a:xfrm>
          <a:prstGeom prst="rect">
            <a:avLst/>
          </a:prstGeom>
        </p:spPr>
        <p:txBody>
          <a:bodyPr spcFirstLastPara="1" wrap="square" lIns="121900" tIns="121900" rIns="121900" bIns="121900" anchor="ctr" anchorCtr="0">
            <a:noAutofit/>
          </a:bodyPr>
          <a:lstStyle/>
          <a:p>
            <a:pPr marL="0" indent="0"/>
            <a:r>
              <a:rPr lang="hu-HU" b="1" dirty="0"/>
              <a:t>SZABÓ Balázs</a:t>
            </a:r>
          </a:p>
          <a:p>
            <a:pPr marL="0" indent="0"/>
            <a:r>
              <a:rPr lang="hu-HU" sz="1600" dirty="0">
                <a:hlinkClick r:id="rId3"/>
              </a:rPr>
              <a:t>balazs.szabo@uni-miskolc.hu</a:t>
            </a:r>
            <a:r>
              <a:rPr lang="hu-HU" sz="1600" dirty="0"/>
              <a:t> </a:t>
            </a:r>
          </a:p>
          <a:p>
            <a:pPr marL="0" indent="0"/>
            <a:endParaRPr lang="hu-HU" dirty="0"/>
          </a:p>
        </p:txBody>
      </p:sp>
      <p:cxnSp>
        <p:nvCxnSpPr>
          <p:cNvPr id="235" name="Google Shape;235;p32"/>
          <p:cNvCxnSpPr/>
          <p:nvPr/>
        </p:nvCxnSpPr>
        <p:spPr>
          <a:xfrm>
            <a:off x="948752" y="5586733"/>
            <a:ext cx="996800" cy="0"/>
          </a:xfrm>
          <a:prstGeom prst="straightConnector1">
            <a:avLst/>
          </a:prstGeom>
          <a:noFill/>
          <a:ln w="19050" cap="flat" cmpd="sng">
            <a:solidFill>
              <a:schemeClr val="dk2"/>
            </a:solidFill>
            <a:prstDash val="solid"/>
            <a:round/>
            <a:headEnd type="none" w="med" len="med"/>
            <a:tailEnd type="none" w="med" len="med"/>
          </a:ln>
        </p:spPr>
      </p:cxnSp>
      <p:cxnSp>
        <p:nvCxnSpPr>
          <p:cNvPr id="238" name="Google Shape;238;p32"/>
          <p:cNvCxnSpPr/>
          <p:nvPr/>
        </p:nvCxnSpPr>
        <p:spPr>
          <a:xfrm>
            <a:off x="10244303" y="1452600"/>
            <a:ext cx="996800" cy="0"/>
          </a:xfrm>
          <a:prstGeom prst="straightConnector1">
            <a:avLst/>
          </a:prstGeom>
          <a:noFill/>
          <a:ln w="19050" cap="flat" cmpd="sng">
            <a:solidFill>
              <a:schemeClr val="dk2"/>
            </a:solidFill>
            <a:prstDash val="solid"/>
            <a:round/>
            <a:headEnd type="none" w="med" len="med"/>
            <a:tailEnd type="none" w="med" len="med"/>
          </a:ln>
        </p:spPr>
      </p:cxnSp>
      <p:sp>
        <p:nvSpPr>
          <p:cNvPr id="239" name="Google Shape;239;p32"/>
          <p:cNvSpPr txBox="1"/>
          <p:nvPr/>
        </p:nvSpPr>
        <p:spPr>
          <a:xfrm>
            <a:off x="9977012" y="1453580"/>
            <a:ext cx="1212800" cy="451600"/>
          </a:xfrm>
          <a:prstGeom prst="rect">
            <a:avLst/>
          </a:prstGeom>
          <a:noFill/>
          <a:ln>
            <a:noFill/>
          </a:ln>
        </p:spPr>
        <p:txBody>
          <a:bodyPr spcFirstLastPara="1" wrap="square" lIns="121900" tIns="121900" rIns="121900" bIns="121900" anchor="ctr" anchorCtr="0">
            <a:noAutofit/>
          </a:bodyPr>
          <a:lstStyle/>
          <a:p>
            <a:pPr defTabSz="1219170">
              <a:buClr>
                <a:srgbClr val="000000"/>
              </a:buClr>
            </a:pPr>
            <a:endParaRPr sz="1067" b="1" kern="0" dirty="0">
              <a:solidFill>
                <a:srgbClr val="4B6464"/>
              </a:solidFill>
              <a:latin typeface="Nunito"/>
              <a:ea typeface="Nunito"/>
              <a:cs typeface="Nunito"/>
              <a:sym typeface="Nunito"/>
            </a:endParaRPr>
          </a:p>
        </p:txBody>
      </p:sp>
      <p:sp>
        <p:nvSpPr>
          <p:cNvPr id="240" name="Google Shape;240;p32"/>
          <p:cNvSpPr txBox="1"/>
          <p:nvPr/>
        </p:nvSpPr>
        <p:spPr>
          <a:xfrm>
            <a:off x="10089533" y="235976"/>
            <a:ext cx="1442000" cy="1150157"/>
          </a:xfrm>
          <a:prstGeom prst="rect">
            <a:avLst/>
          </a:prstGeom>
          <a:noFill/>
          <a:ln>
            <a:noFill/>
          </a:ln>
        </p:spPr>
        <p:txBody>
          <a:bodyPr spcFirstLastPara="1" wrap="square" lIns="121900" tIns="121900" rIns="121900" bIns="121900" anchor="ctr" anchorCtr="0">
            <a:noAutofit/>
          </a:bodyPr>
          <a:lstStyle/>
          <a:p>
            <a:pPr defTabSz="1219170">
              <a:buClr>
                <a:srgbClr val="000000"/>
              </a:buClr>
            </a:pPr>
            <a:endParaRPr lang="en-US" sz="1067" kern="0" dirty="0">
              <a:solidFill>
                <a:srgbClr val="4B6464"/>
              </a:solidFill>
              <a:latin typeface="Nunito"/>
              <a:ea typeface="Nunito"/>
              <a:cs typeface="Nunito"/>
              <a:sym typeface="Nunito"/>
            </a:endParaRPr>
          </a:p>
        </p:txBody>
      </p:sp>
      <p:pic>
        <p:nvPicPr>
          <p:cNvPr id="241" name="Google Shape;241;p32" descr="Félénk róka a fa mögött"/>
          <p:cNvPicPr preferRelativeResize="0"/>
          <p:nvPr/>
        </p:nvPicPr>
        <p:blipFill>
          <a:blip r:embed="rId4">
            <a:extLst>
              <a:ext uri="{28A0092B-C50C-407E-A947-70E740481C1C}">
                <a14:useLocalDpi xmlns:a14="http://schemas.microsoft.com/office/drawing/2010/main" val="0"/>
              </a:ext>
            </a:extLst>
          </a:blip>
          <a:srcRect l="25658" r="25658"/>
          <a:stretch/>
        </p:blipFill>
        <p:spPr>
          <a:xfrm>
            <a:off x="1469773" y="1116444"/>
            <a:ext cx="2915600" cy="3991600"/>
          </a:xfrm>
          <a:prstGeom prst="round2SameRect">
            <a:avLst>
              <a:gd name="adj1" fmla="val 50000"/>
              <a:gd name="adj2" fmla="val 0"/>
            </a:avLst>
          </a:prstGeom>
          <a:noFill/>
          <a:ln>
            <a:noFill/>
          </a:ln>
        </p:spPr>
      </p:pic>
      <p:pic>
        <p:nvPicPr>
          <p:cNvPr id="10" name="Tartalom hely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333" y="849262"/>
            <a:ext cx="4387827" cy="4525963"/>
          </a:xfrm>
          <a:prstGeom prst="rect">
            <a:avLst/>
          </a:prstGeom>
          <a:noFill/>
          <a:ln>
            <a:noFill/>
          </a:ln>
        </p:spPr>
      </p:pic>
    </p:spTree>
    <p:extLst>
      <p:ext uri="{BB962C8B-B14F-4D97-AF65-F5344CB8AC3E}">
        <p14:creationId xmlns:p14="http://schemas.microsoft.com/office/powerpoint/2010/main" val="3960675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B08E3-4265-5175-936E-E564EF516318}"/>
              </a:ext>
            </a:extLst>
          </p:cNvPr>
          <p:cNvSpPr>
            <a:spLocks noGrp="1"/>
          </p:cNvSpPr>
          <p:nvPr>
            <p:ph type="title"/>
          </p:nvPr>
        </p:nvSpPr>
        <p:spPr>
          <a:xfrm>
            <a:off x="700791" y="950976"/>
            <a:ext cx="4349424" cy="1459193"/>
          </a:xfrm>
        </p:spPr>
        <p:txBody>
          <a:bodyPr anchor="t">
            <a:normAutofit fontScale="90000"/>
          </a:bodyPr>
          <a:lstStyle/>
          <a:p>
            <a:r>
              <a:rPr lang="en-US"/>
              <a:t>A belterületi vadkonfliktus fogalma és jelentősége</a:t>
            </a:r>
          </a:p>
        </p:txBody>
      </p:sp>
      <p:pic>
        <p:nvPicPr>
          <p:cNvPr id="5" name="Content Placeholder 4" descr="Közeli kép egy szélvaddisznóról egy malacos Magyarországon.">
            <a:extLst>
              <a:ext uri="{FF2B5EF4-FFF2-40B4-BE49-F238E27FC236}">
                <a16:creationId xmlns:a16="http://schemas.microsoft.com/office/drawing/2014/main" id="{7B24A78B-DDB9-4A64-98A8-D513DFE499EC}"/>
              </a:ext>
            </a:extLst>
          </p:cNvPr>
          <p:cNvPicPr>
            <a:picLocks noGrp="1" noChangeAspect="1"/>
          </p:cNvPicPr>
          <p:nvPr>
            <p:ph type="pic" sz="quarter" idx="13"/>
          </p:nvPr>
        </p:nvPicPr>
        <p:blipFill>
          <a:blip r:embed="rId3"/>
          <a:srcRect l="12941" r="18008" b="-2"/>
          <a:stretch>
            <a:fillRect/>
          </a:stretch>
        </p:blipFill>
        <p:spPr>
          <a:xfrm>
            <a:off x="586405" y="2544807"/>
            <a:ext cx="3945827" cy="3785880"/>
          </a:xfrm>
        </p:spPr>
      </p:pic>
      <p:sp>
        <p:nvSpPr>
          <p:cNvPr id="4" name="Content Placeholder 3">
            <a:extLst>
              <a:ext uri="{FF2B5EF4-FFF2-40B4-BE49-F238E27FC236}">
                <a16:creationId xmlns:a16="http://schemas.microsoft.com/office/drawing/2014/main" id="{96622F27-F0D1-A12D-BEF2-3DBF985F8CFC}"/>
              </a:ext>
            </a:extLst>
          </p:cNvPr>
          <p:cNvSpPr>
            <a:spLocks noGrp="1"/>
          </p:cNvSpPr>
          <p:nvPr>
            <p:ph idx="1"/>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756183" y="539750"/>
            <a:ext cx="5533139" cy="5848350"/>
          </a:xfrm>
        </p:spPr>
        <p:txBody>
          <a:bodyPr>
            <a:normAutofit fontScale="55000" lnSpcReduction="20000"/>
          </a:bodyPr>
          <a:lstStyle/>
          <a:p>
            <a:pPr marL="0" indent="0" algn="just">
              <a:spcBef>
                <a:spcPts val="2500"/>
              </a:spcBef>
              <a:buFont typeface="Arial" panose="020B0604020202020204" pitchFamily="34" charset="0"/>
              <a:buNone/>
            </a:pPr>
            <a:r>
              <a:rPr lang="en-US" b="1" dirty="0" err="1"/>
              <a:t>Vadkonfliktus</a:t>
            </a:r>
            <a:r>
              <a:rPr lang="en-US" b="1" dirty="0"/>
              <a:t> </a:t>
            </a:r>
            <a:r>
              <a:rPr lang="en-US" b="1" dirty="0" err="1"/>
              <a:t>fogalma</a:t>
            </a:r>
            <a:endParaRPr lang="en-US" b="1" dirty="0"/>
          </a:p>
          <a:p>
            <a:pPr marL="0" lvl="1" indent="0" algn="just">
              <a:buFont typeface="Arial" panose="020B0604020202020204" pitchFamily="34" charset="0"/>
              <a:buNone/>
            </a:pPr>
            <a:r>
              <a:rPr lang="en-US" dirty="0" err="1"/>
              <a:t>Vadón</a:t>
            </a:r>
            <a:r>
              <a:rPr lang="en-US" dirty="0"/>
              <a:t> </a:t>
            </a:r>
            <a:r>
              <a:rPr lang="en-US" dirty="0" err="1"/>
              <a:t>élő</a:t>
            </a:r>
            <a:r>
              <a:rPr lang="en-US" dirty="0"/>
              <a:t> </a:t>
            </a:r>
            <a:r>
              <a:rPr lang="en-US" dirty="0" err="1"/>
              <a:t>állatok</a:t>
            </a:r>
            <a:r>
              <a:rPr lang="en-US" dirty="0"/>
              <a:t> </a:t>
            </a:r>
            <a:r>
              <a:rPr lang="en-US" dirty="0" err="1"/>
              <a:t>megjelenése</a:t>
            </a:r>
            <a:r>
              <a:rPr lang="en-US" dirty="0"/>
              <a:t> </a:t>
            </a:r>
            <a:r>
              <a:rPr lang="en-US" dirty="0" err="1"/>
              <a:t>lakott</a:t>
            </a:r>
            <a:r>
              <a:rPr lang="en-US" dirty="0"/>
              <a:t> </a:t>
            </a:r>
            <a:r>
              <a:rPr lang="en-US" dirty="0" err="1"/>
              <a:t>területeken</a:t>
            </a:r>
            <a:r>
              <a:rPr lang="en-US" dirty="0"/>
              <a:t> </a:t>
            </a:r>
            <a:r>
              <a:rPr lang="en-US" dirty="0" err="1"/>
              <a:t>gyakori</a:t>
            </a:r>
            <a:r>
              <a:rPr lang="en-US" dirty="0"/>
              <a:t> </a:t>
            </a:r>
            <a:r>
              <a:rPr lang="en-US" dirty="0" err="1"/>
              <a:t>konfliktusokhoz</a:t>
            </a:r>
            <a:r>
              <a:rPr lang="en-US" dirty="0"/>
              <a:t> </a:t>
            </a:r>
            <a:r>
              <a:rPr lang="en-US" dirty="0" err="1"/>
              <a:t>vezet</a:t>
            </a:r>
            <a:r>
              <a:rPr lang="en-US" dirty="0"/>
              <a:t> </a:t>
            </a:r>
            <a:r>
              <a:rPr lang="en-US" dirty="0" err="1"/>
              <a:t>emberi</a:t>
            </a:r>
            <a:r>
              <a:rPr lang="en-US" dirty="0"/>
              <a:t> </a:t>
            </a:r>
            <a:r>
              <a:rPr lang="en-US" dirty="0" err="1"/>
              <a:t>társadalommal</a:t>
            </a:r>
            <a:r>
              <a:rPr lang="en-US" dirty="0"/>
              <a:t>.</a:t>
            </a:r>
          </a:p>
          <a:p>
            <a:pPr marL="0" indent="0" algn="just">
              <a:spcBef>
                <a:spcPts val="2500"/>
              </a:spcBef>
              <a:buFont typeface="Arial" panose="020B0604020202020204" pitchFamily="34" charset="0"/>
              <a:buNone/>
            </a:pPr>
            <a:r>
              <a:rPr lang="en-US" b="1" dirty="0"/>
              <a:t>Konfliktus </a:t>
            </a:r>
            <a:r>
              <a:rPr lang="en-US" b="1" dirty="0" err="1"/>
              <a:t>típusai</a:t>
            </a:r>
            <a:r>
              <a:rPr lang="en-US" b="1" dirty="0"/>
              <a:t> </a:t>
            </a:r>
            <a:r>
              <a:rPr lang="en-US" b="1" dirty="0" err="1"/>
              <a:t>és</a:t>
            </a:r>
            <a:r>
              <a:rPr lang="en-US" b="1" dirty="0"/>
              <a:t> </a:t>
            </a:r>
            <a:r>
              <a:rPr lang="en-US" b="1" dirty="0" err="1"/>
              <a:t>hatásai</a:t>
            </a:r>
            <a:endParaRPr lang="en-US" b="1" dirty="0"/>
          </a:p>
          <a:p>
            <a:pPr marL="0" lvl="1" indent="0" algn="just">
              <a:buFont typeface="Arial" panose="020B0604020202020204" pitchFamily="34" charset="0"/>
              <a:buNone/>
            </a:pPr>
            <a:r>
              <a:rPr lang="en-US" dirty="0" err="1"/>
              <a:t>Közlekedési</a:t>
            </a:r>
            <a:r>
              <a:rPr lang="en-US" dirty="0"/>
              <a:t> </a:t>
            </a:r>
            <a:r>
              <a:rPr lang="en-US" dirty="0" err="1"/>
              <a:t>balesetek</a:t>
            </a:r>
            <a:r>
              <a:rPr lang="en-US" dirty="0"/>
              <a:t>, </a:t>
            </a:r>
            <a:r>
              <a:rPr lang="en-US" dirty="0" err="1"/>
              <a:t>személyi</a:t>
            </a:r>
            <a:r>
              <a:rPr lang="en-US" dirty="0"/>
              <a:t> </a:t>
            </a:r>
            <a:r>
              <a:rPr lang="en-US" dirty="0" err="1"/>
              <a:t>sérülések</a:t>
            </a:r>
            <a:r>
              <a:rPr lang="en-US" dirty="0"/>
              <a:t>, </a:t>
            </a:r>
            <a:r>
              <a:rPr lang="hu-HU" dirty="0"/>
              <a:t>háziállatokban okozott károk,  </a:t>
            </a:r>
            <a:r>
              <a:rPr lang="en-US" dirty="0" err="1"/>
              <a:t>mezőgazdasági</a:t>
            </a:r>
            <a:r>
              <a:rPr lang="en-US" dirty="0"/>
              <a:t> </a:t>
            </a:r>
            <a:r>
              <a:rPr lang="en-US" dirty="0" err="1"/>
              <a:t>károk</a:t>
            </a:r>
            <a:r>
              <a:rPr lang="hu-HU" dirty="0"/>
              <a:t>, egyéb túráskárok (pl. díszkert, virágágyás)</a:t>
            </a:r>
            <a:r>
              <a:rPr lang="en-US" dirty="0"/>
              <a:t> </a:t>
            </a:r>
            <a:r>
              <a:rPr lang="en-US" dirty="0" err="1"/>
              <a:t>és</a:t>
            </a:r>
            <a:r>
              <a:rPr lang="en-US" dirty="0"/>
              <a:t> </a:t>
            </a:r>
            <a:r>
              <a:rPr lang="en-US" dirty="0" err="1"/>
              <a:t>biztonságérzet</a:t>
            </a:r>
            <a:r>
              <a:rPr lang="en-US" dirty="0"/>
              <a:t> </a:t>
            </a:r>
            <a:r>
              <a:rPr lang="en-US" dirty="0" err="1"/>
              <a:t>csökkenése</a:t>
            </a:r>
            <a:r>
              <a:rPr lang="hu-HU" dirty="0"/>
              <a:t>/ sportolási tevékenység megzavarása (különösen a hajnali és esti órákban)</a:t>
            </a:r>
            <a:r>
              <a:rPr lang="en-US" dirty="0"/>
              <a:t> </a:t>
            </a:r>
            <a:r>
              <a:rPr lang="en-US" dirty="0" err="1"/>
              <a:t>jellemzi</a:t>
            </a:r>
            <a:r>
              <a:rPr lang="en-US" dirty="0"/>
              <a:t> a </a:t>
            </a:r>
            <a:r>
              <a:rPr lang="en-US" dirty="0" err="1"/>
              <a:t>problémát</a:t>
            </a:r>
            <a:r>
              <a:rPr lang="en-US" dirty="0"/>
              <a:t>.</a:t>
            </a:r>
            <a:r>
              <a:rPr lang="hu-HU" dirty="0"/>
              <a:t> </a:t>
            </a:r>
          </a:p>
          <a:p>
            <a:pPr marL="0" lvl="1" indent="0" algn="just">
              <a:buFont typeface="Arial" panose="020B0604020202020204" pitchFamily="34" charset="0"/>
              <a:buNone/>
            </a:pPr>
            <a:r>
              <a:rPr lang="hu-HU" dirty="0"/>
              <a:t>De konfliktus a fegyveres vadgyérítő/befogó jelenléte is!</a:t>
            </a:r>
          </a:p>
          <a:p>
            <a:pPr marL="0" lvl="1" indent="0" algn="just">
              <a:buFont typeface="Arial" panose="020B0604020202020204" pitchFamily="34" charset="0"/>
              <a:buNone/>
            </a:pPr>
            <a:r>
              <a:rPr lang="hu-HU" dirty="0"/>
              <a:t>,,Digitális konfliktus” – az online téreben (pl. facebook) kialakuló ,,nézeteltérések”, melyek akár a bűncselekmények határát is súrolhatják! </a:t>
            </a:r>
          </a:p>
          <a:p>
            <a:pPr marL="0" lvl="1" indent="0" algn="just">
              <a:buFont typeface="Arial" panose="020B0604020202020204" pitchFamily="34" charset="0"/>
              <a:buNone/>
            </a:pPr>
            <a:r>
              <a:rPr lang="hu-HU" dirty="0"/>
              <a:t>Közegészségügyi ,,konfliktus”/ kockázat – ASP, veszettség, madárinfluenza, …stb. </a:t>
            </a:r>
            <a:endParaRPr lang="en-US" dirty="0"/>
          </a:p>
          <a:p>
            <a:pPr marL="0" indent="0" algn="just">
              <a:spcBef>
                <a:spcPts val="2500"/>
              </a:spcBef>
              <a:buFont typeface="Arial" panose="020B0604020202020204" pitchFamily="34" charset="0"/>
              <a:buNone/>
            </a:pPr>
            <a:r>
              <a:rPr lang="en-US" b="1" dirty="0" err="1"/>
              <a:t>Társadalmi</a:t>
            </a:r>
            <a:r>
              <a:rPr lang="en-US" b="1" dirty="0"/>
              <a:t> </a:t>
            </a:r>
            <a:r>
              <a:rPr lang="en-US" b="1" dirty="0" err="1"/>
              <a:t>és</a:t>
            </a:r>
            <a:r>
              <a:rPr lang="en-US" b="1" dirty="0"/>
              <a:t> </a:t>
            </a:r>
            <a:r>
              <a:rPr lang="en-US" b="1" dirty="0" err="1"/>
              <a:t>etikai</a:t>
            </a:r>
            <a:r>
              <a:rPr lang="en-US" b="1" dirty="0"/>
              <a:t> </a:t>
            </a:r>
            <a:r>
              <a:rPr lang="en-US" b="1" dirty="0" err="1"/>
              <a:t>jelentőség</a:t>
            </a:r>
            <a:endParaRPr lang="en-US" b="1" dirty="0"/>
          </a:p>
          <a:p>
            <a:pPr marL="0" lvl="1" indent="0" algn="just">
              <a:buFont typeface="Arial" panose="020B0604020202020204" pitchFamily="34" charset="0"/>
              <a:buNone/>
            </a:pPr>
            <a:r>
              <a:rPr lang="en-US" dirty="0"/>
              <a:t>A </a:t>
            </a:r>
            <a:r>
              <a:rPr lang="en-US" dirty="0" err="1"/>
              <a:t>konfliktus</a:t>
            </a:r>
            <a:r>
              <a:rPr lang="en-US" dirty="0"/>
              <a:t> </a:t>
            </a:r>
            <a:r>
              <a:rPr lang="en-US" dirty="0" err="1"/>
              <a:t>érinti</a:t>
            </a:r>
            <a:r>
              <a:rPr lang="en-US" dirty="0"/>
              <a:t> a </a:t>
            </a:r>
            <a:r>
              <a:rPr lang="en-US" dirty="0" err="1"/>
              <a:t>természetvédelmet</a:t>
            </a:r>
            <a:r>
              <a:rPr lang="en-US" dirty="0"/>
              <a:t>, </a:t>
            </a:r>
            <a:r>
              <a:rPr lang="en-US" dirty="0" err="1"/>
              <a:t>közbiztonságot</a:t>
            </a:r>
            <a:r>
              <a:rPr lang="en-US" dirty="0"/>
              <a:t>, </a:t>
            </a:r>
            <a:r>
              <a:rPr lang="en-US" dirty="0" err="1"/>
              <a:t>gazdaságot</a:t>
            </a:r>
            <a:r>
              <a:rPr lang="en-US" dirty="0"/>
              <a:t> </a:t>
            </a:r>
            <a:r>
              <a:rPr lang="en-US" dirty="0" err="1"/>
              <a:t>és</a:t>
            </a:r>
            <a:r>
              <a:rPr lang="en-US" dirty="0"/>
              <a:t> </a:t>
            </a:r>
            <a:r>
              <a:rPr lang="en-US" dirty="0" err="1"/>
              <a:t>etikai</a:t>
            </a:r>
            <a:r>
              <a:rPr lang="en-US" dirty="0"/>
              <a:t> </a:t>
            </a:r>
            <a:r>
              <a:rPr lang="en-US" dirty="0" err="1"/>
              <a:t>kérdéseket</a:t>
            </a:r>
            <a:r>
              <a:rPr lang="en-US" dirty="0"/>
              <a:t> is.</a:t>
            </a:r>
            <a:r>
              <a:rPr lang="hu-HU" dirty="0"/>
              <a:t> Emellett a közösségek belső viselkedés dinamikájára, mintáira komoly hatást gyakorol. </a:t>
            </a:r>
            <a:endParaRPr lang="en-US" dirty="0"/>
          </a:p>
          <a:p>
            <a:pPr marL="0" indent="0" algn="just">
              <a:spcBef>
                <a:spcPts val="2500"/>
              </a:spcBef>
              <a:buFont typeface="Arial" panose="020B0604020202020204" pitchFamily="34" charset="0"/>
              <a:buNone/>
            </a:pPr>
            <a:r>
              <a:rPr lang="en-US" b="1" dirty="0" err="1"/>
              <a:t>Média</a:t>
            </a:r>
            <a:r>
              <a:rPr lang="en-US" b="1" dirty="0"/>
              <a:t> </a:t>
            </a:r>
            <a:r>
              <a:rPr lang="en-US" b="1" dirty="0" err="1"/>
              <a:t>szerepe</a:t>
            </a:r>
            <a:r>
              <a:rPr lang="en-US" b="1" dirty="0"/>
              <a:t> </a:t>
            </a:r>
            <a:r>
              <a:rPr lang="en-US" b="1" dirty="0" err="1"/>
              <a:t>és</a:t>
            </a:r>
            <a:r>
              <a:rPr lang="en-US" b="1" dirty="0"/>
              <a:t> </a:t>
            </a:r>
            <a:r>
              <a:rPr lang="en-US" b="1" dirty="0" err="1"/>
              <a:t>megoldások</a:t>
            </a:r>
            <a:endParaRPr lang="en-US" b="1" dirty="0"/>
          </a:p>
          <a:p>
            <a:pPr marL="0" lvl="1" indent="0" algn="just">
              <a:buFont typeface="Arial" panose="020B0604020202020204" pitchFamily="34" charset="0"/>
              <a:buNone/>
            </a:pPr>
            <a:r>
              <a:rPr lang="en-US" dirty="0" err="1"/>
              <a:t>Média</a:t>
            </a:r>
            <a:r>
              <a:rPr lang="en-US" dirty="0"/>
              <a:t> </a:t>
            </a:r>
            <a:r>
              <a:rPr lang="en-US" dirty="0" err="1"/>
              <a:t>és</a:t>
            </a:r>
            <a:r>
              <a:rPr lang="en-US" dirty="0"/>
              <a:t> </a:t>
            </a:r>
            <a:r>
              <a:rPr lang="en-US" dirty="0" err="1"/>
              <a:t>közösségi</a:t>
            </a:r>
            <a:r>
              <a:rPr lang="en-US" dirty="0"/>
              <a:t> </a:t>
            </a:r>
            <a:r>
              <a:rPr lang="en-US" dirty="0" err="1"/>
              <a:t>hálók</a:t>
            </a:r>
            <a:r>
              <a:rPr lang="en-US" dirty="0"/>
              <a:t> </a:t>
            </a:r>
            <a:r>
              <a:rPr lang="en-US" dirty="0" err="1"/>
              <a:t>felerősítik</a:t>
            </a:r>
            <a:r>
              <a:rPr lang="hu-HU" dirty="0"/>
              <a:t>, valamint nagyon sokszor torzítják is</a:t>
            </a:r>
            <a:r>
              <a:rPr lang="en-US" dirty="0"/>
              <a:t> </a:t>
            </a:r>
            <a:r>
              <a:rPr lang="en-US" dirty="0" err="1"/>
              <a:t>az</a:t>
            </a:r>
            <a:r>
              <a:rPr lang="en-US" dirty="0"/>
              <a:t> </a:t>
            </a:r>
            <a:r>
              <a:rPr lang="en-US" dirty="0" err="1"/>
              <a:t>eseteket</a:t>
            </a:r>
            <a:r>
              <a:rPr lang="en-US" dirty="0"/>
              <a:t>,</a:t>
            </a:r>
            <a:r>
              <a:rPr lang="hu-HU" dirty="0"/>
              <a:t> ezért</a:t>
            </a:r>
            <a:r>
              <a:rPr lang="en-US" dirty="0"/>
              <a:t> </a:t>
            </a:r>
            <a:r>
              <a:rPr lang="en-US" dirty="0" err="1"/>
              <a:t>komplex</a:t>
            </a:r>
            <a:r>
              <a:rPr lang="en-US" dirty="0"/>
              <a:t>, </a:t>
            </a:r>
            <a:r>
              <a:rPr lang="en-US" dirty="0" err="1"/>
              <a:t>integrált</a:t>
            </a:r>
            <a:r>
              <a:rPr lang="en-US" dirty="0"/>
              <a:t> </a:t>
            </a:r>
            <a:r>
              <a:rPr lang="en-US" dirty="0" err="1"/>
              <a:t>megoldások</a:t>
            </a:r>
            <a:r>
              <a:rPr lang="hu-HU" dirty="0"/>
              <a:t> lennének</a:t>
            </a:r>
            <a:r>
              <a:rPr lang="en-US" dirty="0"/>
              <a:t> </a:t>
            </a:r>
            <a:r>
              <a:rPr lang="en-US" dirty="0" err="1"/>
              <a:t>szükségesek</a:t>
            </a:r>
            <a:r>
              <a:rPr lang="en-US" dirty="0"/>
              <a:t>.</a:t>
            </a:r>
          </a:p>
        </p:txBody>
      </p:sp>
    </p:spTree>
    <p:extLst>
      <p:ext uri="{BB962C8B-B14F-4D97-AF65-F5344CB8AC3E}">
        <p14:creationId xmlns:p14="http://schemas.microsoft.com/office/powerpoint/2010/main" val="42234715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4CDE8-75A4-AB9F-993E-5EE5F9A2AC44}"/>
              </a:ext>
            </a:extLst>
          </p:cNvPr>
          <p:cNvSpPr>
            <a:spLocks noGrp="1"/>
          </p:cNvSpPr>
          <p:nvPr>
            <p:ph type="title"/>
          </p:nvPr>
        </p:nvSpPr>
        <p:spPr>
          <a:xfrm>
            <a:off x="700791" y="950976"/>
            <a:ext cx="4349424" cy="1459193"/>
          </a:xfrm>
        </p:spPr>
        <p:txBody>
          <a:bodyPr anchor="t">
            <a:normAutofit fontScale="90000"/>
          </a:bodyPr>
          <a:lstStyle/>
          <a:p>
            <a:r>
              <a:rPr lang="en-US"/>
              <a:t>Fenntarthatóság kontra lakossági biztonság</a:t>
            </a:r>
          </a:p>
        </p:txBody>
      </p:sp>
      <p:pic>
        <p:nvPicPr>
          <p:cNvPr id="5" name="Content Placeholder 4" descr="Tábla tiltja a lovak mozgását olyan területen, ahol csak az emberek járhatnak">
            <a:extLst>
              <a:ext uri="{FF2B5EF4-FFF2-40B4-BE49-F238E27FC236}">
                <a16:creationId xmlns:a16="http://schemas.microsoft.com/office/drawing/2014/main" id="{6E9C4C83-A0EF-4C2E-8C4D-375BE04A4C74}"/>
              </a:ext>
            </a:extLst>
          </p:cNvPr>
          <p:cNvPicPr>
            <a:picLocks noGrp="1" noChangeAspect="1"/>
          </p:cNvPicPr>
          <p:nvPr>
            <p:ph type="pic" sz="quarter" idx="13"/>
          </p:nvPr>
        </p:nvPicPr>
        <p:blipFill>
          <a:blip r:embed="rId3"/>
          <a:srcRect l="30431" r="-2" b="-2"/>
          <a:stretch>
            <a:fillRect/>
          </a:stretch>
        </p:blipFill>
        <p:spPr>
          <a:xfrm>
            <a:off x="586405" y="2544807"/>
            <a:ext cx="3945827" cy="3785880"/>
          </a:xfrm>
        </p:spPr>
      </p:pic>
      <p:sp>
        <p:nvSpPr>
          <p:cNvPr id="4" name="Content Placeholder 3">
            <a:extLst>
              <a:ext uri="{FF2B5EF4-FFF2-40B4-BE49-F238E27FC236}">
                <a16:creationId xmlns:a16="http://schemas.microsoft.com/office/drawing/2014/main" id="{65A97C15-D5A2-C936-D157-97B05BAE02DE}"/>
              </a:ext>
            </a:extLst>
          </p:cNvPr>
          <p:cNvSpPr>
            <a:spLocks noGrp="1"/>
          </p:cNvSpPr>
          <p:nvPr>
            <p:ph idx="1"/>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756183" y="660400"/>
            <a:ext cx="5533139" cy="5937250"/>
          </a:xfrm>
        </p:spPr>
        <p:txBody>
          <a:bodyPr>
            <a:normAutofit fontScale="62500" lnSpcReduction="20000"/>
          </a:bodyPr>
          <a:lstStyle/>
          <a:p>
            <a:pPr marL="0" indent="0" algn="just">
              <a:spcBef>
                <a:spcPts val="2500"/>
              </a:spcBef>
              <a:buFont typeface="Arial" panose="020B0604020202020204" pitchFamily="34" charset="0"/>
              <a:buNone/>
            </a:pPr>
            <a:r>
              <a:rPr lang="en-US" b="1" dirty="0" err="1"/>
              <a:t>Fenntarthatóság</a:t>
            </a:r>
            <a:r>
              <a:rPr lang="en-US" b="1" dirty="0"/>
              <a:t> </a:t>
            </a:r>
            <a:r>
              <a:rPr lang="en-US" b="1" dirty="0" err="1"/>
              <a:t>alapelvei</a:t>
            </a:r>
            <a:endParaRPr lang="en-US" b="1" dirty="0"/>
          </a:p>
          <a:p>
            <a:pPr marL="0" lvl="1" indent="0" algn="just">
              <a:buFont typeface="Arial" panose="020B0604020202020204" pitchFamily="34" charset="0"/>
              <a:buNone/>
            </a:pPr>
            <a:r>
              <a:rPr lang="en-US" dirty="0"/>
              <a:t>A </a:t>
            </a:r>
            <a:r>
              <a:rPr lang="en-US" dirty="0" err="1"/>
              <a:t>fenntarthatóság</a:t>
            </a:r>
            <a:r>
              <a:rPr lang="en-US" dirty="0"/>
              <a:t> a </a:t>
            </a:r>
            <a:r>
              <a:rPr lang="en-US" dirty="0" err="1"/>
              <a:t>természeti</a:t>
            </a:r>
            <a:r>
              <a:rPr lang="en-US" dirty="0"/>
              <a:t> </a:t>
            </a:r>
            <a:r>
              <a:rPr lang="en-US" dirty="0" err="1"/>
              <a:t>erőforrások</a:t>
            </a:r>
            <a:r>
              <a:rPr lang="en-US" dirty="0"/>
              <a:t> </a:t>
            </a:r>
            <a:r>
              <a:rPr lang="en-US" dirty="0" err="1"/>
              <a:t>hosszú</a:t>
            </a:r>
            <a:r>
              <a:rPr lang="en-US" dirty="0"/>
              <a:t> </a:t>
            </a:r>
            <a:r>
              <a:rPr lang="en-US" dirty="0" err="1"/>
              <a:t>távú</a:t>
            </a:r>
            <a:r>
              <a:rPr lang="en-US" dirty="0"/>
              <a:t> </a:t>
            </a:r>
            <a:r>
              <a:rPr lang="en-US" dirty="0" err="1"/>
              <a:t>megőrzését</a:t>
            </a:r>
            <a:r>
              <a:rPr lang="en-US" dirty="0"/>
              <a:t> </a:t>
            </a:r>
            <a:r>
              <a:rPr lang="en-US" dirty="0" err="1"/>
              <a:t>és</a:t>
            </a:r>
            <a:r>
              <a:rPr lang="en-US" dirty="0"/>
              <a:t> a </a:t>
            </a:r>
            <a:r>
              <a:rPr lang="en-US" dirty="0" err="1"/>
              <a:t>biológiai</a:t>
            </a:r>
            <a:r>
              <a:rPr lang="en-US" dirty="0"/>
              <a:t> </a:t>
            </a:r>
            <a:r>
              <a:rPr lang="en-US" dirty="0" err="1"/>
              <a:t>sokféleség</a:t>
            </a:r>
            <a:r>
              <a:rPr lang="en-US" dirty="0"/>
              <a:t> </a:t>
            </a:r>
            <a:r>
              <a:rPr lang="en-US" dirty="0" err="1"/>
              <a:t>védelmét</a:t>
            </a:r>
            <a:r>
              <a:rPr lang="en-US" dirty="0"/>
              <a:t> </a:t>
            </a:r>
            <a:r>
              <a:rPr lang="en-US" dirty="0" err="1"/>
              <a:t>hangsúlyozza</a:t>
            </a:r>
            <a:r>
              <a:rPr lang="en-US" dirty="0"/>
              <a:t>.</a:t>
            </a:r>
            <a:r>
              <a:rPr lang="hu-HU" dirty="0"/>
              <a:t> Cél a természet és a vadfajok megőrzése az utókornak egy fenntartható mennyiségben.</a:t>
            </a:r>
          </a:p>
          <a:p>
            <a:pPr marL="0" lvl="1" indent="0" algn="just">
              <a:buFont typeface="Arial" panose="020B0604020202020204" pitchFamily="34" charset="0"/>
              <a:buNone/>
            </a:pPr>
            <a:r>
              <a:rPr lang="hu-HU" dirty="0"/>
              <a:t>Mi számít fenntarthatónak? Amit a természetes környezet elbír? Amit az aktuális élőhelyeik elbírnak?</a:t>
            </a:r>
            <a:endParaRPr lang="en-US" dirty="0"/>
          </a:p>
          <a:p>
            <a:pPr marL="0" indent="0" algn="just">
              <a:spcBef>
                <a:spcPts val="2500"/>
              </a:spcBef>
              <a:buFont typeface="Arial" panose="020B0604020202020204" pitchFamily="34" charset="0"/>
              <a:buNone/>
            </a:pPr>
            <a:r>
              <a:rPr lang="en-US" b="1" dirty="0" err="1"/>
              <a:t>Lakossági</a:t>
            </a:r>
            <a:r>
              <a:rPr lang="en-US" b="1" dirty="0"/>
              <a:t> </a:t>
            </a:r>
            <a:r>
              <a:rPr lang="en-US" b="1" dirty="0" err="1"/>
              <a:t>biztonsági</a:t>
            </a:r>
            <a:r>
              <a:rPr lang="en-US" b="1" dirty="0"/>
              <a:t> </a:t>
            </a:r>
            <a:r>
              <a:rPr lang="en-US" b="1" dirty="0" err="1"/>
              <a:t>kihívások</a:t>
            </a:r>
            <a:endParaRPr lang="en-US" b="1" dirty="0"/>
          </a:p>
          <a:p>
            <a:pPr marL="0" lvl="1" indent="0" algn="just">
              <a:buFont typeface="Arial" panose="020B0604020202020204" pitchFamily="34" charset="0"/>
              <a:buNone/>
            </a:pPr>
            <a:r>
              <a:rPr lang="en-US" dirty="0"/>
              <a:t>Az </a:t>
            </a:r>
            <a:r>
              <a:rPr lang="en-US" dirty="0" err="1"/>
              <a:t>emberek</a:t>
            </a:r>
            <a:r>
              <a:rPr lang="en-US" dirty="0"/>
              <a:t> </a:t>
            </a:r>
            <a:r>
              <a:rPr lang="en-US" dirty="0" err="1"/>
              <a:t>azonnali</a:t>
            </a:r>
            <a:r>
              <a:rPr lang="en-US" dirty="0"/>
              <a:t> </a:t>
            </a:r>
            <a:r>
              <a:rPr lang="en-US" dirty="0" err="1"/>
              <a:t>biztonsági</a:t>
            </a:r>
            <a:r>
              <a:rPr lang="en-US" dirty="0"/>
              <a:t> </a:t>
            </a:r>
            <a:r>
              <a:rPr lang="en-US" dirty="0" err="1"/>
              <a:t>kockázatokra</a:t>
            </a:r>
            <a:r>
              <a:rPr lang="en-US" dirty="0"/>
              <a:t> </a:t>
            </a:r>
            <a:r>
              <a:rPr lang="en-US" dirty="0" err="1"/>
              <a:t>figyelnek</a:t>
            </a:r>
            <a:r>
              <a:rPr lang="en-US" dirty="0"/>
              <a:t>, </a:t>
            </a:r>
            <a:r>
              <a:rPr lang="en-US" dirty="0" err="1"/>
              <a:t>például</a:t>
            </a:r>
            <a:r>
              <a:rPr lang="en-US" dirty="0"/>
              <a:t> </a:t>
            </a:r>
            <a:r>
              <a:rPr lang="en-US" dirty="0" err="1"/>
              <a:t>vaddisznók</a:t>
            </a:r>
            <a:r>
              <a:rPr lang="hu-HU" dirty="0"/>
              <a:t>, medvék</a:t>
            </a:r>
            <a:r>
              <a:rPr lang="en-US" dirty="0"/>
              <a:t> </a:t>
            </a:r>
            <a:r>
              <a:rPr lang="en-US" dirty="0" err="1"/>
              <a:t>vagy</a:t>
            </a:r>
            <a:r>
              <a:rPr lang="en-US" dirty="0"/>
              <a:t> </a:t>
            </a:r>
            <a:r>
              <a:rPr lang="hu-HU" dirty="0"/>
              <a:t>farkasok</a:t>
            </a:r>
            <a:r>
              <a:rPr lang="en-US" dirty="0"/>
              <a:t> </a:t>
            </a:r>
            <a:r>
              <a:rPr lang="en-US" dirty="0" err="1"/>
              <a:t>lakóövezetbe</a:t>
            </a:r>
            <a:r>
              <a:rPr lang="en-US" dirty="0"/>
              <a:t> </a:t>
            </a:r>
            <a:r>
              <a:rPr lang="en-US" dirty="0" err="1"/>
              <a:t>történő</a:t>
            </a:r>
            <a:r>
              <a:rPr lang="en-US" dirty="0"/>
              <a:t> </a:t>
            </a:r>
            <a:r>
              <a:rPr lang="en-US" dirty="0" err="1"/>
              <a:t>behatolás</a:t>
            </a:r>
            <a:r>
              <a:rPr lang="hu-HU" dirty="0" err="1"/>
              <a:t>akor</a:t>
            </a:r>
            <a:r>
              <a:rPr lang="en-US" dirty="0"/>
              <a:t>.</a:t>
            </a:r>
            <a:r>
              <a:rPr lang="hu-HU" dirty="0"/>
              <a:t> Eltérő ezek megítélése. A vaddisznó ,,aranyos” sok esetben a medve érdekes, a farkas pedig hihetetlen?!</a:t>
            </a:r>
            <a:endParaRPr lang="en-US" dirty="0"/>
          </a:p>
          <a:p>
            <a:pPr marL="0" indent="0" algn="just">
              <a:spcBef>
                <a:spcPts val="2500"/>
              </a:spcBef>
              <a:buFont typeface="Arial" panose="020B0604020202020204" pitchFamily="34" charset="0"/>
              <a:buNone/>
            </a:pPr>
            <a:r>
              <a:rPr lang="en-US" b="1" dirty="0" err="1"/>
              <a:t>Konfliktuskezelési</a:t>
            </a:r>
            <a:r>
              <a:rPr lang="en-US" b="1" dirty="0"/>
              <a:t> </a:t>
            </a:r>
            <a:r>
              <a:rPr lang="en-US" b="1" dirty="0" err="1"/>
              <a:t>stratégiák</a:t>
            </a:r>
            <a:endParaRPr lang="en-US" b="1" dirty="0"/>
          </a:p>
          <a:p>
            <a:pPr marL="0" lvl="1" indent="0" algn="just">
              <a:buFont typeface="Arial" panose="020B0604020202020204" pitchFamily="34" charset="0"/>
              <a:buNone/>
            </a:pPr>
            <a:r>
              <a:rPr lang="en-US" dirty="0" err="1"/>
              <a:t>Fenntartható</a:t>
            </a:r>
            <a:r>
              <a:rPr lang="en-US" dirty="0"/>
              <a:t> </a:t>
            </a:r>
            <a:r>
              <a:rPr lang="en-US" dirty="0" err="1"/>
              <a:t>stratégiák</a:t>
            </a:r>
            <a:r>
              <a:rPr lang="en-US" dirty="0"/>
              <a:t> </a:t>
            </a:r>
            <a:r>
              <a:rPr lang="en-US" dirty="0" err="1"/>
              <a:t>csökkentik</a:t>
            </a:r>
            <a:r>
              <a:rPr lang="en-US" dirty="0"/>
              <a:t> a </a:t>
            </a:r>
            <a:r>
              <a:rPr lang="en-US" dirty="0" err="1"/>
              <a:t>természetvédelem</a:t>
            </a:r>
            <a:r>
              <a:rPr lang="en-US" dirty="0"/>
              <a:t> </a:t>
            </a:r>
            <a:r>
              <a:rPr lang="en-US" dirty="0" err="1"/>
              <a:t>és</a:t>
            </a:r>
            <a:r>
              <a:rPr lang="en-US" dirty="0"/>
              <a:t> </a:t>
            </a:r>
            <a:r>
              <a:rPr lang="en-US" dirty="0" err="1"/>
              <a:t>emberi</a:t>
            </a:r>
            <a:r>
              <a:rPr lang="en-US" dirty="0"/>
              <a:t> </a:t>
            </a:r>
            <a:r>
              <a:rPr lang="en-US" dirty="0" err="1"/>
              <a:t>biztonság</a:t>
            </a:r>
            <a:r>
              <a:rPr lang="en-US" dirty="0"/>
              <a:t> </a:t>
            </a:r>
            <a:r>
              <a:rPr lang="en-US" dirty="0" err="1"/>
              <a:t>közti</a:t>
            </a:r>
            <a:r>
              <a:rPr lang="en-US" dirty="0"/>
              <a:t> </a:t>
            </a:r>
            <a:r>
              <a:rPr lang="en-US" dirty="0" err="1"/>
              <a:t>konfliktust</a:t>
            </a:r>
            <a:r>
              <a:rPr lang="en-US" dirty="0"/>
              <a:t> </a:t>
            </a:r>
            <a:r>
              <a:rPr lang="en-US" dirty="0" err="1"/>
              <a:t>hulladékgazdálkodással</a:t>
            </a:r>
            <a:r>
              <a:rPr lang="en-US" dirty="0"/>
              <a:t> </a:t>
            </a:r>
            <a:r>
              <a:rPr lang="en-US" dirty="0" err="1"/>
              <a:t>és</a:t>
            </a:r>
            <a:r>
              <a:rPr lang="en-US" dirty="0"/>
              <a:t> </a:t>
            </a:r>
            <a:r>
              <a:rPr lang="en-US" dirty="0" err="1"/>
              <a:t>tájékoztatással</a:t>
            </a:r>
            <a:r>
              <a:rPr lang="en-US" dirty="0"/>
              <a:t>.</a:t>
            </a:r>
            <a:r>
              <a:rPr lang="hu-HU" dirty="0"/>
              <a:t> A kulcs véleményem szerint az oktatás és </a:t>
            </a:r>
            <a:r>
              <a:rPr lang="hu-HU" dirty="0" err="1"/>
              <a:t>szemléleformálás</a:t>
            </a:r>
            <a:r>
              <a:rPr lang="hu-HU" dirty="0"/>
              <a:t>!</a:t>
            </a:r>
            <a:endParaRPr lang="en-US" dirty="0"/>
          </a:p>
          <a:p>
            <a:pPr marL="0" indent="0" algn="just">
              <a:spcBef>
                <a:spcPts val="2500"/>
              </a:spcBef>
              <a:buFont typeface="Arial" panose="020B0604020202020204" pitchFamily="34" charset="0"/>
              <a:buNone/>
            </a:pPr>
            <a:r>
              <a:rPr lang="en-US" b="1" dirty="0" err="1"/>
              <a:t>Egyensúly</a:t>
            </a:r>
            <a:r>
              <a:rPr lang="en-US" b="1" dirty="0"/>
              <a:t> </a:t>
            </a:r>
            <a:r>
              <a:rPr lang="en-US" b="1" dirty="0" err="1"/>
              <a:t>fontossága</a:t>
            </a:r>
            <a:endParaRPr lang="en-US" b="1" dirty="0"/>
          </a:p>
          <a:p>
            <a:pPr marL="0" lvl="1" indent="0" algn="just">
              <a:buFont typeface="Arial" panose="020B0604020202020204" pitchFamily="34" charset="0"/>
              <a:buNone/>
            </a:pPr>
            <a:r>
              <a:rPr lang="en-US" dirty="0"/>
              <a:t>A </a:t>
            </a:r>
            <a:r>
              <a:rPr lang="en-US" dirty="0" err="1"/>
              <a:t>társadalmi</a:t>
            </a:r>
            <a:r>
              <a:rPr lang="en-US" dirty="0"/>
              <a:t> </a:t>
            </a:r>
            <a:r>
              <a:rPr lang="en-US" dirty="0" err="1"/>
              <a:t>érdekek</a:t>
            </a:r>
            <a:r>
              <a:rPr lang="hu-HU" dirty="0"/>
              <a:t> (több lakópark, több mezőgazdasági terület, …stb.)</a:t>
            </a:r>
            <a:r>
              <a:rPr lang="en-US" dirty="0"/>
              <a:t> </a:t>
            </a:r>
            <a:r>
              <a:rPr lang="en-US" dirty="0" err="1"/>
              <a:t>figyelembevétele</a:t>
            </a:r>
            <a:r>
              <a:rPr lang="en-US" dirty="0"/>
              <a:t> </a:t>
            </a:r>
            <a:r>
              <a:rPr lang="en-US" dirty="0" err="1"/>
              <a:t>kulcsfontosságú</a:t>
            </a:r>
            <a:r>
              <a:rPr lang="en-US" dirty="0"/>
              <a:t> a </a:t>
            </a:r>
            <a:r>
              <a:rPr lang="en-US" dirty="0" err="1"/>
              <a:t>természetvédelem</a:t>
            </a:r>
            <a:r>
              <a:rPr lang="en-US" dirty="0"/>
              <a:t> </a:t>
            </a:r>
            <a:r>
              <a:rPr lang="en-US" dirty="0" err="1"/>
              <a:t>társadalmi</a:t>
            </a:r>
            <a:r>
              <a:rPr lang="en-US" dirty="0"/>
              <a:t> </a:t>
            </a:r>
            <a:r>
              <a:rPr lang="en-US" dirty="0" err="1"/>
              <a:t>elfogadottságának</a:t>
            </a:r>
            <a:r>
              <a:rPr lang="en-US" dirty="0"/>
              <a:t> </a:t>
            </a:r>
            <a:r>
              <a:rPr lang="en-US" dirty="0" err="1"/>
              <a:t>biztosításához</a:t>
            </a:r>
            <a:r>
              <a:rPr lang="en-US" dirty="0"/>
              <a:t>.</a:t>
            </a:r>
            <a:r>
              <a:rPr lang="hu-HU" dirty="0"/>
              <a:t> </a:t>
            </a:r>
            <a:endParaRPr lang="en-US" dirty="0"/>
          </a:p>
        </p:txBody>
      </p:sp>
    </p:spTree>
    <p:extLst>
      <p:ext uri="{BB962C8B-B14F-4D97-AF65-F5344CB8AC3E}">
        <p14:creationId xmlns:p14="http://schemas.microsoft.com/office/powerpoint/2010/main" val="38604403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77595-F8BF-B32F-5CA6-CC81B59006FD}"/>
              </a:ext>
            </a:extLst>
          </p:cNvPr>
          <p:cNvSpPr>
            <a:spLocks noGrp="1"/>
          </p:cNvSpPr>
          <p:nvPr>
            <p:ph type="title"/>
          </p:nvPr>
        </p:nvSpPr>
        <p:spPr>
          <a:xfrm>
            <a:off x="700791" y="950976"/>
            <a:ext cx="4349424" cy="1459193"/>
          </a:xfrm>
        </p:spPr>
        <p:txBody>
          <a:bodyPr anchor="t">
            <a:normAutofit fontScale="90000"/>
          </a:bodyPr>
          <a:lstStyle/>
          <a:p>
            <a:r>
              <a:rPr lang="en-US"/>
              <a:t>Magyarország: vaddisznók és belterületi konfliktusok</a:t>
            </a:r>
          </a:p>
        </p:txBody>
      </p:sp>
      <p:pic>
        <p:nvPicPr>
          <p:cNvPr id="5" name="Content Placeholder 4" descr="Mindenevő vaddisznók és malacokaik, legelgetnek">
            <a:extLst>
              <a:ext uri="{FF2B5EF4-FFF2-40B4-BE49-F238E27FC236}">
                <a16:creationId xmlns:a16="http://schemas.microsoft.com/office/drawing/2014/main" id="{5B00CDE7-8C5A-4D7C-ADAE-BF66FACA63C6}"/>
              </a:ext>
            </a:extLst>
          </p:cNvPr>
          <p:cNvPicPr>
            <a:picLocks noGrp="1" noChangeAspect="1"/>
          </p:cNvPicPr>
          <p:nvPr>
            <p:ph type="pic" sz="quarter" idx="13"/>
          </p:nvPr>
        </p:nvPicPr>
        <p:blipFill>
          <a:blip r:embed="rId3"/>
          <a:srcRect l="9746" r="20682" b="-2"/>
          <a:stretch>
            <a:fillRect/>
          </a:stretch>
        </p:blipFill>
        <p:spPr>
          <a:xfrm>
            <a:off x="586405" y="2544807"/>
            <a:ext cx="3945827" cy="3785880"/>
          </a:xfrm>
        </p:spPr>
      </p:pic>
      <p:sp>
        <p:nvSpPr>
          <p:cNvPr id="4" name="Content Placeholder 3">
            <a:extLst>
              <a:ext uri="{FF2B5EF4-FFF2-40B4-BE49-F238E27FC236}">
                <a16:creationId xmlns:a16="http://schemas.microsoft.com/office/drawing/2014/main" id="{845D87CC-D583-E084-7972-C867055DC75F}"/>
              </a:ext>
            </a:extLst>
          </p:cNvPr>
          <p:cNvSpPr>
            <a:spLocks noGrp="1"/>
          </p:cNvSpPr>
          <p:nvPr>
            <p:ph idx="1"/>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756183" y="944438"/>
            <a:ext cx="5533139" cy="5754812"/>
          </a:xfrm>
        </p:spPr>
        <p:txBody>
          <a:bodyPr>
            <a:normAutofit fontScale="77500" lnSpcReduction="20000"/>
          </a:bodyPr>
          <a:lstStyle/>
          <a:p>
            <a:pPr marL="0" indent="0" algn="just">
              <a:spcBef>
                <a:spcPts val="2500"/>
              </a:spcBef>
              <a:buFont typeface="Arial" panose="020B0604020202020204" pitchFamily="34" charset="0"/>
              <a:buNone/>
            </a:pPr>
            <a:r>
              <a:rPr lang="hu-HU" b="1" dirty="0"/>
              <a:t>Vaddisznók urbanizációja</a:t>
            </a:r>
          </a:p>
          <a:p>
            <a:pPr marL="0" lvl="1" indent="0" algn="just">
              <a:buFont typeface="Arial" panose="020B0604020202020204" pitchFamily="34" charset="0"/>
              <a:buNone/>
            </a:pPr>
            <a:r>
              <a:rPr lang="hu-HU" dirty="0"/>
              <a:t>A vaddisznóállomány növekedése és a városok terjeszkedése növelte az ember-állat találkozásokat belterületeken.</a:t>
            </a:r>
          </a:p>
          <a:p>
            <a:pPr marL="0" indent="0" algn="just">
              <a:spcBef>
                <a:spcPts val="2500"/>
              </a:spcBef>
              <a:buFont typeface="Arial" panose="020B0604020202020204" pitchFamily="34" charset="0"/>
              <a:buNone/>
            </a:pPr>
            <a:r>
              <a:rPr lang="hu-HU" b="1" dirty="0"/>
              <a:t>Közlekedési és mezőgazdasági károk</a:t>
            </a:r>
          </a:p>
          <a:p>
            <a:pPr marL="0" lvl="1" indent="0" algn="just">
              <a:buFont typeface="Arial" panose="020B0604020202020204" pitchFamily="34" charset="0"/>
              <a:buNone/>
            </a:pPr>
            <a:r>
              <a:rPr lang="hu-HU" dirty="0"/>
              <a:t>Vaddisznók okozta közlekedési balesetek és mezőgazdasági károk súlyos terhet jelentenek a gazdálkodóknak.</a:t>
            </a:r>
          </a:p>
          <a:p>
            <a:pPr marL="0" indent="0" algn="just">
              <a:spcBef>
                <a:spcPts val="2500"/>
              </a:spcBef>
              <a:buFont typeface="Arial" panose="020B0604020202020204" pitchFamily="34" charset="0"/>
              <a:buNone/>
            </a:pPr>
            <a:r>
              <a:rPr lang="hu-HU" b="1" dirty="0"/>
              <a:t>Jogi szabályozás és együttműködés</a:t>
            </a:r>
          </a:p>
          <a:p>
            <a:pPr marL="0" lvl="1" indent="0" algn="just">
              <a:buFont typeface="Arial" panose="020B0604020202020204" pitchFamily="34" charset="0"/>
              <a:buNone/>
            </a:pPr>
            <a:r>
              <a:rPr lang="hu-HU" dirty="0"/>
              <a:t>Az 1996-os vadgazdálkodási törvény szabályozza a belterületi beavatkozásokat, fontos az együttműködés a helyi szervekkel. </a:t>
            </a:r>
          </a:p>
          <a:p>
            <a:pPr marL="0" lvl="1" indent="0" algn="just">
              <a:buFont typeface="Arial" panose="020B0604020202020204" pitchFamily="34" charset="0"/>
              <a:buNone/>
            </a:pPr>
            <a:r>
              <a:rPr lang="hu-HU" dirty="0"/>
              <a:t>2026. Január 1.-től új szabályok!</a:t>
            </a:r>
          </a:p>
          <a:p>
            <a:pPr marL="0" indent="0" algn="just">
              <a:spcBef>
                <a:spcPts val="2500"/>
              </a:spcBef>
              <a:buFont typeface="Arial" panose="020B0604020202020204" pitchFamily="34" charset="0"/>
              <a:buNone/>
            </a:pPr>
            <a:r>
              <a:rPr lang="hu-HU" b="1" dirty="0"/>
              <a:t>Társadalmi vita és megoldások</a:t>
            </a:r>
          </a:p>
          <a:p>
            <a:pPr marL="0" lvl="1" indent="0" algn="just">
              <a:buFont typeface="Arial" panose="020B0604020202020204" pitchFamily="34" charset="0"/>
              <a:buNone/>
            </a:pPr>
            <a:r>
              <a:rPr lang="hu-HU" dirty="0"/>
              <a:t>A társadalom megosztott a vaddisznók állománycsökkentését és az állatvédelem hangsúlyozását illetően. Miért? Információhiány miatt!</a:t>
            </a:r>
          </a:p>
        </p:txBody>
      </p:sp>
    </p:spTree>
    <p:extLst>
      <p:ext uri="{BB962C8B-B14F-4D97-AF65-F5344CB8AC3E}">
        <p14:creationId xmlns:p14="http://schemas.microsoft.com/office/powerpoint/2010/main" val="3627683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44A95-12A5-E53B-27D6-A622367669C4}"/>
              </a:ext>
            </a:extLst>
          </p:cNvPr>
          <p:cNvSpPr>
            <a:spLocks noGrp="1"/>
          </p:cNvSpPr>
          <p:nvPr>
            <p:ph type="title"/>
          </p:nvPr>
        </p:nvSpPr>
        <p:spPr>
          <a:xfrm>
            <a:off x="700791" y="950976"/>
            <a:ext cx="4349424" cy="1459193"/>
          </a:xfrm>
        </p:spPr>
        <p:txBody>
          <a:bodyPr anchor="t">
            <a:normAutofit fontScale="90000"/>
          </a:bodyPr>
          <a:lstStyle/>
          <a:p>
            <a:r>
              <a:rPr lang="en-US"/>
              <a:t>Románia: barnamedvék és társadalmi indulatok</a:t>
            </a:r>
          </a:p>
        </p:txBody>
      </p:sp>
      <p:pic>
        <p:nvPicPr>
          <p:cNvPr id="5" name="Content Placeholder 4" descr="Grizzly Bear pózolt a kamerának">
            <a:extLst>
              <a:ext uri="{FF2B5EF4-FFF2-40B4-BE49-F238E27FC236}">
                <a16:creationId xmlns:a16="http://schemas.microsoft.com/office/drawing/2014/main" id="{FB3E2B19-2A60-4F85-AC60-65E8E815B0CA}"/>
              </a:ext>
            </a:extLst>
          </p:cNvPr>
          <p:cNvPicPr>
            <a:picLocks noGrp="1" noChangeAspect="1"/>
          </p:cNvPicPr>
          <p:nvPr>
            <p:ph type="pic" sz="quarter" idx="13"/>
          </p:nvPr>
        </p:nvPicPr>
        <p:blipFill>
          <a:blip r:embed="rId3"/>
          <a:srcRect l="17256" r="7962" b="-2"/>
          <a:stretch>
            <a:fillRect/>
          </a:stretch>
        </p:blipFill>
        <p:spPr>
          <a:xfrm>
            <a:off x="586405" y="2544807"/>
            <a:ext cx="3945827" cy="3785880"/>
          </a:xfrm>
        </p:spPr>
      </p:pic>
      <p:sp>
        <p:nvSpPr>
          <p:cNvPr id="4" name="Content Placeholder 3">
            <a:extLst>
              <a:ext uri="{FF2B5EF4-FFF2-40B4-BE49-F238E27FC236}">
                <a16:creationId xmlns:a16="http://schemas.microsoft.com/office/drawing/2014/main" id="{46406D16-3193-C98F-8B05-D5E62F02562E}"/>
              </a:ext>
            </a:extLst>
          </p:cNvPr>
          <p:cNvSpPr>
            <a:spLocks noGrp="1"/>
          </p:cNvSpPr>
          <p:nvPr>
            <p:ph idx="1"/>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756183" y="944438"/>
            <a:ext cx="5533139" cy="5169016"/>
          </a:xfrm>
        </p:spPr>
        <p:txBody>
          <a:bodyPr>
            <a:normAutofit fontScale="77500" lnSpcReduction="20000"/>
          </a:bodyPr>
          <a:lstStyle/>
          <a:p>
            <a:pPr marL="0" indent="0">
              <a:spcBef>
                <a:spcPts val="2500"/>
              </a:spcBef>
              <a:buFont typeface="Arial" panose="020B0604020202020204" pitchFamily="34" charset="0"/>
              <a:buNone/>
            </a:pPr>
            <a:r>
              <a:rPr lang="en-US" b="1" dirty="0" err="1"/>
              <a:t>Barnamedvék</a:t>
            </a:r>
            <a:r>
              <a:rPr lang="en-US" b="1" dirty="0"/>
              <a:t> </a:t>
            </a:r>
            <a:r>
              <a:rPr lang="en-US" b="1" dirty="0" err="1"/>
              <a:t>Romániában</a:t>
            </a:r>
            <a:endParaRPr lang="en-US" b="1" dirty="0"/>
          </a:p>
          <a:p>
            <a:pPr marL="0" lvl="1" indent="0">
              <a:buFont typeface="Arial" panose="020B0604020202020204" pitchFamily="34" charset="0"/>
              <a:buNone/>
            </a:pPr>
            <a:r>
              <a:rPr lang="en-US" dirty="0" err="1"/>
              <a:t>Románia</a:t>
            </a:r>
            <a:r>
              <a:rPr lang="en-US" dirty="0"/>
              <a:t> </a:t>
            </a:r>
            <a:r>
              <a:rPr lang="en-US" dirty="0" err="1"/>
              <a:t>az</a:t>
            </a:r>
            <a:r>
              <a:rPr lang="en-US" dirty="0"/>
              <a:t> </a:t>
            </a:r>
            <a:r>
              <a:rPr lang="en-US" dirty="0" err="1"/>
              <a:t>egyik</a:t>
            </a:r>
            <a:r>
              <a:rPr lang="en-US" dirty="0"/>
              <a:t> </a:t>
            </a:r>
            <a:r>
              <a:rPr lang="en-US" dirty="0" err="1"/>
              <a:t>legnagyobb</a:t>
            </a:r>
            <a:r>
              <a:rPr lang="en-US" dirty="0"/>
              <a:t> </a:t>
            </a:r>
            <a:r>
              <a:rPr lang="en-US" dirty="0" err="1"/>
              <a:t>barnamedve</a:t>
            </a:r>
            <a:r>
              <a:rPr lang="en-US" dirty="0"/>
              <a:t> </a:t>
            </a:r>
            <a:r>
              <a:rPr lang="en-US" dirty="0" err="1"/>
              <a:t>állomány</a:t>
            </a:r>
            <a:r>
              <a:rPr lang="en-US" dirty="0"/>
              <a:t> </a:t>
            </a:r>
            <a:r>
              <a:rPr lang="en-US" dirty="0" err="1"/>
              <a:t>otthona</a:t>
            </a:r>
            <a:r>
              <a:rPr lang="en-US" dirty="0"/>
              <a:t> </a:t>
            </a:r>
            <a:r>
              <a:rPr lang="en-US" dirty="0" err="1"/>
              <a:t>Európában</a:t>
            </a:r>
            <a:r>
              <a:rPr lang="en-US" dirty="0"/>
              <a:t>, </a:t>
            </a:r>
            <a:r>
              <a:rPr lang="en-US" dirty="0" err="1"/>
              <a:t>főként</a:t>
            </a:r>
            <a:r>
              <a:rPr lang="en-US" dirty="0"/>
              <a:t> </a:t>
            </a:r>
            <a:r>
              <a:rPr lang="en-US" dirty="0" err="1"/>
              <a:t>Erdélyben</a:t>
            </a:r>
            <a:r>
              <a:rPr lang="en-US" dirty="0"/>
              <a:t> </a:t>
            </a:r>
            <a:r>
              <a:rPr lang="en-US" dirty="0" err="1"/>
              <a:t>és</a:t>
            </a:r>
            <a:r>
              <a:rPr lang="en-US" dirty="0"/>
              <a:t> a </a:t>
            </a:r>
            <a:r>
              <a:rPr lang="en-US" dirty="0" err="1"/>
              <a:t>Kárpátokban</a:t>
            </a:r>
            <a:r>
              <a:rPr lang="en-US" dirty="0"/>
              <a:t>.</a:t>
            </a:r>
          </a:p>
          <a:p>
            <a:pPr marL="0" indent="0">
              <a:spcBef>
                <a:spcPts val="2500"/>
              </a:spcBef>
              <a:buFont typeface="Arial" panose="020B0604020202020204" pitchFamily="34" charset="0"/>
              <a:buNone/>
            </a:pPr>
            <a:r>
              <a:rPr lang="en-US" b="1" dirty="0" err="1"/>
              <a:t>Társadalmi</a:t>
            </a:r>
            <a:r>
              <a:rPr lang="en-US" b="1" dirty="0"/>
              <a:t> </a:t>
            </a:r>
            <a:r>
              <a:rPr lang="en-US" b="1" dirty="0" err="1"/>
              <a:t>feszültségek</a:t>
            </a:r>
            <a:r>
              <a:rPr lang="en-US" b="1" dirty="0"/>
              <a:t> </a:t>
            </a:r>
            <a:r>
              <a:rPr lang="en-US" b="1" dirty="0" err="1"/>
              <a:t>és</a:t>
            </a:r>
            <a:r>
              <a:rPr lang="en-US" b="1" dirty="0"/>
              <a:t> </a:t>
            </a:r>
            <a:r>
              <a:rPr lang="en-US" b="1" dirty="0" err="1"/>
              <a:t>félelem</a:t>
            </a:r>
            <a:endParaRPr lang="en-US" b="1" dirty="0"/>
          </a:p>
          <a:p>
            <a:pPr marL="0" lvl="1" indent="0">
              <a:buFont typeface="Arial" panose="020B0604020202020204" pitchFamily="34" charset="0"/>
              <a:buNone/>
            </a:pPr>
            <a:r>
              <a:rPr lang="en-US" dirty="0"/>
              <a:t>A </a:t>
            </a:r>
            <a:r>
              <a:rPr lang="en-US" dirty="0" err="1"/>
              <a:t>medvék</a:t>
            </a:r>
            <a:r>
              <a:rPr lang="en-US" dirty="0"/>
              <a:t> </a:t>
            </a:r>
            <a:r>
              <a:rPr lang="en-US" dirty="0" err="1"/>
              <a:t>gyakori</a:t>
            </a:r>
            <a:r>
              <a:rPr lang="en-US" dirty="0"/>
              <a:t> </a:t>
            </a:r>
            <a:r>
              <a:rPr lang="en-US" dirty="0" err="1"/>
              <a:t>megjelenése</a:t>
            </a:r>
            <a:r>
              <a:rPr lang="en-US" dirty="0"/>
              <a:t> a </a:t>
            </a:r>
            <a:r>
              <a:rPr lang="en-US" dirty="0" err="1"/>
              <a:t>településeken</a:t>
            </a:r>
            <a:r>
              <a:rPr lang="en-US" dirty="0"/>
              <a:t> </a:t>
            </a:r>
            <a:r>
              <a:rPr lang="en-US" dirty="0" err="1"/>
              <a:t>súlyos</a:t>
            </a:r>
            <a:r>
              <a:rPr lang="en-US" dirty="0"/>
              <a:t> </a:t>
            </a:r>
            <a:r>
              <a:rPr lang="en-US" dirty="0" err="1"/>
              <a:t>társadalmi</a:t>
            </a:r>
            <a:r>
              <a:rPr lang="en-US" dirty="0"/>
              <a:t> </a:t>
            </a:r>
            <a:r>
              <a:rPr lang="en-US" dirty="0" err="1"/>
              <a:t>indulatokat</a:t>
            </a:r>
            <a:r>
              <a:rPr lang="en-US" dirty="0"/>
              <a:t> </a:t>
            </a:r>
            <a:r>
              <a:rPr lang="en-US" dirty="0" err="1"/>
              <a:t>és</a:t>
            </a:r>
            <a:r>
              <a:rPr lang="en-US" dirty="0"/>
              <a:t> </a:t>
            </a:r>
            <a:r>
              <a:rPr lang="en-US" dirty="0" err="1"/>
              <a:t>félelmet</a:t>
            </a:r>
            <a:r>
              <a:rPr lang="en-US" dirty="0"/>
              <a:t> </a:t>
            </a:r>
            <a:r>
              <a:rPr lang="en-US" dirty="0" err="1"/>
              <a:t>vált</a:t>
            </a:r>
            <a:r>
              <a:rPr lang="en-US" dirty="0"/>
              <a:t> ki a </a:t>
            </a:r>
            <a:r>
              <a:rPr lang="en-US" dirty="0" err="1"/>
              <a:t>helyi</a:t>
            </a:r>
            <a:r>
              <a:rPr lang="en-US" dirty="0"/>
              <a:t> </a:t>
            </a:r>
            <a:r>
              <a:rPr lang="en-US" dirty="0" err="1"/>
              <a:t>lakosságban</a:t>
            </a:r>
            <a:r>
              <a:rPr lang="hu-HU" dirty="0"/>
              <a:t> a számtalan halállal végződő támadás miatt!</a:t>
            </a:r>
            <a:endParaRPr lang="en-US" dirty="0"/>
          </a:p>
          <a:p>
            <a:pPr marL="0" indent="0">
              <a:spcBef>
                <a:spcPts val="2500"/>
              </a:spcBef>
              <a:buFont typeface="Arial" panose="020B0604020202020204" pitchFamily="34" charset="0"/>
              <a:buNone/>
            </a:pPr>
            <a:r>
              <a:rPr lang="en-US" b="1" dirty="0"/>
              <a:t>Jogi </a:t>
            </a:r>
            <a:r>
              <a:rPr lang="en-US" b="1" dirty="0" err="1"/>
              <a:t>és</a:t>
            </a:r>
            <a:r>
              <a:rPr lang="en-US" b="1" dirty="0"/>
              <a:t> </a:t>
            </a:r>
            <a:r>
              <a:rPr lang="en-US" b="1" dirty="0" err="1"/>
              <a:t>természetvédelmi</a:t>
            </a:r>
            <a:r>
              <a:rPr lang="en-US" b="1" dirty="0"/>
              <a:t> </a:t>
            </a:r>
            <a:r>
              <a:rPr lang="en-US" b="1" dirty="0" err="1"/>
              <a:t>szabályozás</a:t>
            </a:r>
            <a:endParaRPr lang="en-US" b="1" dirty="0"/>
          </a:p>
          <a:p>
            <a:pPr marL="0" lvl="1" indent="0">
              <a:buFont typeface="Arial" panose="020B0604020202020204" pitchFamily="34" charset="0"/>
              <a:buNone/>
            </a:pPr>
            <a:r>
              <a:rPr lang="en-US" dirty="0" err="1"/>
              <a:t>Románia</a:t>
            </a:r>
            <a:r>
              <a:rPr lang="en-US" dirty="0"/>
              <a:t> </a:t>
            </a:r>
            <a:r>
              <a:rPr lang="en-US" dirty="0" err="1"/>
              <a:t>kvótaalapú</a:t>
            </a:r>
            <a:r>
              <a:rPr lang="en-US" dirty="0"/>
              <a:t> </a:t>
            </a:r>
            <a:r>
              <a:rPr lang="en-US" dirty="0" err="1"/>
              <a:t>medvelövési</a:t>
            </a:r>
            <a:r>
              <a:rPr lang="en-US" dirty="0"/>
              <a:t> </a:t>
            </a:r>
            <a:r>
              <a:rPr lang="en-US" dirty="0" err="1"/>
              <a:t>rendszert</a:t>
            </a:r>
            <a:r>
              <a:rPr lang="en-US" dirty="0"/>
              <a:t> </a:t>
            </a:r>
            <a:r>
              <a:rPr lang="en-US" dirty="0" err="1"/>
              <a:t>alkalmaz</a:t>
            </a:r>
            <a:r>
              <a:rPr lang="en-US" dirty="0"/>
              <a:t>, de </a:t>
            </a:r>
            <a:r>
              <a:rPr lang="en-US" dirty="0" err="1"/>
              <a:t>az</a:t>
            </a:r>
            <a:r>
              <a:rPr lang="en-US" dirty="0"/>
              <a:t> EU </a:t>
            </a:r>
            <a:r>
              <a:rPr lang="en-US" dirty="0" err="1"/>
              <a:t>szigorú</a:t>
            </a:r>
            <a:r>
              <a:rPr lang="en-US" dirty="0"/>
              <a:t> </a:t>
            </a:r>
            <a:r>
              <a:rPr lang="en-US" dirty="0" err="1"/>
              <a:t>természetvédelmi</a:t>
            </a:r>
            <a:r>
              <a:rPr lang="en-US" dirty="0"/>
              <a:t> </a:t>
            </a:r>
            <a:r>
              <a:rPr lang="en-US" dirty="0" err="1"/>
              <a:t>szabályokat</a:t>
            </a:r>
            <a:r>
              <a:rPr lang="en-US" dirty="0"/>
              <a:t> </a:t>
            </a:r>
            <a:r>
              <a:rPr lang="en-US" dirty="0" err="1"/>
              <a:t>ír</a:t>
            </a:r>
            <a:r>
              <a:rPr lang="en-US" dirty="0"/>
              <a:t> </a:t>
            </a:r>
            <a:r>
              <a:rPr lang="en-US" dirty="0" err="1"/>
              <a:t>elő</a:t>
            </a:r>
            <a:r>
              <a:rPr lang="en-US" dirty="0"/>
              <a:t> a </a:t>
            </a:r>
            <a:r>
              <a:rPr lang="en-US" dirty="0" err="1"/>
              <a:t>faj</a:t>
            </a:r>
            <a:r>
              <a:rPr lang="en-US" dirty="0"/>
              <a:t> </a:t>
            </a:r>
            <a:r>
              <a:rPr lang="en-US" dirty="0" err="1"/>
              <a:t>védelmében</a:t>
            </a:r>
            <a:r>
              <a:rPr lang="en-US" dirty="0"/>
              <a:t>.</a:t>
            </a:r>
          </a:p>
          <a:p>
            <a:pPr marL="0" indent="0">
              <a:spcBef>
                <a:spcPts val="2500"/>
              </a:spcBef>
              <a:buFont typeface="Arial" panose="020B0604020202020204" pitchFamily="34" charset="0"/>
              <a:buNone/>
            </a:pPr>
            <a:r>
              <a:rPr lang="en-US" b="1" dirty="0" err="1"/>
              <a:t>Nemzetközi</a:t>
            </a:r>
            <a:r>
              <a:rPr lang="en-US" b="1" dirty="0"/>
              <a:t> </a:t>
            </a:r>
            <a:r>
              <a:rPr lang="en-US" b="1" dirty="0" err="1"/>
              <a:t>és</a:t>
            </a:r>
            <a:r>
              <a:rPr lang="en-US" b="1" dirty="0"/>
              <a:t> </a:t>
            </a:r>
            <a:r>
              <a:rPr lang="en-US" b="1" dirty="0" err="1"/>
              <a:t>fenntarthatósági</a:t>
            </a:r>
            <a:r>
              <a:rPr lang="en-US" b="1" dirty="0"/>
              <a:t> </a:t>
            </a:r>
            <a:r>
              <a:rPr lang="en-US" b="1" dirty="0" err="1"/>
              <a:t>viták</a:t>
            </a:r>
            <a:endParaRPr lang="en-US" b="1" dirty="0"/>
          </a:p>
          <a:p>
            <a:pPr marL="0" lvl="1" indent="0">
              <a:buFont typeface="Arial" panose="020B0604020202020204" pitchFamily="34" charset="0"/>
              <a:buNone/>
            </a:pPr>
            <a:r>
              <a:rPr lang="en-US" dirty="0"/>
              <a:t>A </a:t>
            </a:r>
            <a:r>
              <a:rPr lang="en-US" dirty="0" err="1"/>
              <a:t>medvevédelem</a:t>
            </a:r>
            <a:r>
              <a:rPr lang="en-US" dirty="0"/>
              <a:t> </a:t>
            </a:r>
            <a:r>
              <a:rPr lang="en-US" dirty="0" err="1"/>
              <a:t>kérdése</a:t>
            </a:r>
            <a:r>
              <a:rPr lang="en-US" dirty="0"/>
              <a:t> </a:t>
            </a:r>
            <a:r>
              <a:rPr lang="en-US" dirty="0" err="1"/>
              <a:t>nemzetközi</a:t>
            </a:r>
            <a:r>
              <a:rPr lang="en-US" dirty="0"/>
              <a:t> </a:t>
            </a:r>
            <a:r>
              <a:rPr lang="en-US" dirty="0" err="1"/>
              <a:t>konfliktusokat</a:t>
            </a:r>
            <a:r>
              <a:rPr lang="en-US" dirty="0"/>
              <a:t> </a:t>
            </a:r>
            <a:r>
              <a:rPr lang="en-US" dirty="0" err="1"/>
              <a:t>szít</a:t>
            </a:r>
            <a:r>
              <a:rPr lang="en-US" dirty="0"/>
              <a:t>, </a:t>
            </a:r>
            <a:r>
              <a:rPr lang="en-US" dirty="0" err="1"/>
              <a:t>mivel</a:t>
            </a:r>
            <a:r>
              <a:rPr lang="en-US" dirty="0"/>
              <a:t> a </a:t>
            </a:r>
            <a:r>
              <a:rPr lang="en-US" dirty="0" err="1"/>
              <a:t>fenntarthatóság</a:t>
            </a:r>
            <a:r>
              <a:rPr lang="en-US" dirty="0"/>
              <a:t> </a:t>
            </a:r>
            <a:r>
              <a:rPr lang="en-US" dirty="0" err="1"/>
              <a:t>és</a:t>
            </a:r>
            <a:r>
              <a:rPr lang="en-US" dirty="0"/>
              <a:t> </a:t>
            </a:r>
            <a:r>
              <a:rPr lang="en-US" dirty="0" err="1"/>
              <a:t>társadalmi</a:t>
            </a:r>
            <a:r>
              <a:rPr lang="en-US" dirty="0"/>
              <a:t> </a:t>
            </a:r>
            <a:r>
              <a:rPr lang="en-US" dirty="0" err="1"/>
              <a:t>indulatok</a:t>
            </a:r>
            <a:r>
              <a:rPr lang="en-US" dirty="0"/>
              <a:t> </a:t>
            </a:r>
            <a:r>
              <a:rPr lang="en-US" dirty="0" err="1"/>
              <a:t>között</a:t>
            </a:r>
            <a:r>
              <a:rPr lang="en-US" dirty="0"/>
              <a:t> </a:t>
            </a:r>
            <a:r>
              <a:rPr lang="en-US" dirty="0" err="1"/>
              <a:t>feszültség</a:t>
            </a:r>
            <a:r>
              <a:rPr lang="en-US" dirty="0"/>
              <a:t> van.</a:t>
            </a:r>
          </a:p>
        </p:txBody>
      </p:sp>
    </p:spTree>
    <p:extLst>
      <p:ext uri="{BB962C8B-B14F-4D97-AF65-F5344CB8AC3E}">
        <p14:creationId xmlns:p14="http://schemas.microsoft.com/office/powerpoint/2010/main" val="16216485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6876A-7C6E-4FC6-45E4-FC82F93EC8BF}"/>
              </a:ext>
            </a:extLst>
          </p:cNvPr>
          <p:cNvSpPr>
            <a:spLocks noGrp="1"/>
          </p:cNvSpPr>
          <p:nvPr>
            <p:ph type="title"/>
          </p:nvPr>
        </p:nvSpPr>
        <p:spPr>
          <a:xfrm>
            <a:off x="700791" y="950976"/>
            <a:ext cx="4349424" cy="1459193"/>
          </a:xfrm>
        </p:spPr>
        <p:txBody>
          <a:bodyPr anchor="t">
            <a:normAutofit fontScale="90000"/>
          </a:bodyPr>
          <a:lstStyle/>
          <a:p>
            <a:r>
              <a:rPr lang="en-US"/>
              <a:t>Szlovákia: rendkívüli intézkedések és közbiztonság</a:t>
            </a:r>
          </a:p>
        </p:txBody>
      </p:sp>
      <p:pic>
        <p:nvPicPr>
          <p:cNvPr id="5" name="Content Placeholder 4" descr="Műanyag szemetes zsákok halom az erdőúton.">
            <a:extLst>
              <a:ext uri="{FF2B5EF4-FFF2-40B4-BE49-F238E27FC236}">
                <a16:creationId xmlns:a16="http://schemas.microsoft.com/office/drawing/2014/main" id="{6682E0AF-04DC-4F6A-8E4B-EF2BB45ACC60}"/>
              </a:ext>
            </a:extLst>
          </p:cNvPr>
          <p:cNvPicPr>
            <a:picLocks noGrp="1" noChangeAspect="1"/>
          </p:cNvPicPr>
          <p:nvPr>
            <p:ph type="pic" sz="quarter" idx="13"/>
          </p:nvPr>
        </p:nvPicPr>
        <p:blipFill>
          <a:blip r:embed="rId3"/>
          <a:srcRect l="28954" r="12419" b="-1"/>
          <a:stretch>
            <a:fillRect/>
          </a:stretch>
        </p:blipFill>
        <p:spPr>
          <a:xfrm>
            <a:off x="586405" y="2544807"/>
            <a:ext cx="3945827" cy="3785880"/>
          </a:xfrm>
        </p:spPr>
      </p:pic>
      <p:sp>
        <p:nvSpPr>
          <p:cNvPr id="4" name="Content Placeholder 3">
            <a:extLst>
              <a:ext uri="{FF2B5EF4-FFF2-40B4-BE49-F238E27FC236}">
                <a16:creationId xmlns:a16="http://schemas.microsoft.com/office/drawing/2014/main" id="{574426C0-745D-45AE-FCC7-98485BACA5EB}"/>
              </a:ext>
            </a:extLst>
          </p:cNvPr>
          <p:cNvSpPr>
            <a:spLocks noGrp="1"/>
          </p:cNvSpPr>
          <p:nvPr>
            <p:ph idx="1"/>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756183" y="944438"/>
            <a:ext cx="5533139" cy="5169016"/>
          </a:xfrm>
        </p:spPr>
        <p:txBody>
          <a:bodyPr>
            <a:normAutofit fontScale="77500" lnSpcReduction="20000"/>
          </a:bodyPr>
          <a:lstStyle/>
          <a:p>
            <a:pPr marL="0" indent="0">
              <a:spcBef>
                <a:spcPts val="2500"/>
              </a:spcBef>
              <a:buFont typeface="Arial" panose="020B0604020202020204" pitchFamily="34" charset="0"/>
              <a:buNone/>
            </a:pPr>
            <a:r>
              <a:rPr lang="en-US" b="1" dirty="0" err="1"/>
              <a:t>Vadállatok</a:t>
            </a:r>
            <a:r>
              <a:rPr lang="en-US" b="1" dirty="0"/>
              <a:t> </a:t>
            </a:r>
            <a:r>
              <a:rPr lang="en-US" b="1" dirty="0" err="1"/>
              <a:t>belterületi</a:t>
            </a:r>
            <a:r>
              <a:rPr lang="en-US" b="1" dirty="0"/>
              <a:t> </a:t>
            </a:r>
            <a:r>
              <a:rPr lang="en-US" b="1" dirty="0" err="1"/>
              <a:t>megjelenése</a:t>
            </a:r>
            <a:endParaRPr lang="en-US" b="1" dirty="0"/>
          </a:p>
          <a:p>
            <a:pPr marL="0" lvl="1" indent="0">
              <a:buFont typeface="Arial" panose="020B0604020202020204" pitchFamily="34" charset="0"/>
              <a:buNone/>
            </a:pPr>
            <a:r>
              <a:rPr lang="en-US" dirty="0" err="1"/>
              <a:t>Barnamedvék</a:t>
            </a:r>
            <a:r>
              <a:rPr lang="en-US" dirty="0"/>
              <a:t> </a:t>
            </a:r>
            <a:r>
              <a:rPr lang="en-US" dirty="0" err="1"/>
              <a:t>és</a:t>
            </a:r>
            <a:r>
              <a:rPr lang="en-US" dirty="0"/>
              <a:t> </a:t>
            </a:r>
            <a:r>
              <a:rPr lang="en-US" dirty="0" err="1"/>
              <a:t>vaddisznók</a:t>
            </a:r>
            <a:r>
              <a:rPr lang="en-US" dirty="0"/>
              <a:t> </a:t>
            </a:r>
            <a:r>
              <a:rPr lang="en-US" dirty="0" err="1"/>
              <a:t>gyakori</a:t>
            </a:r>
            <a:r>
              <a:rPr lang="en-US" dirty="0"/>
              <a:t> </a:t>
            </a:r>
            <a:r>
              <a:rPr lang="en-US" dirty="0" err="1"/>
              <a:t>megjelenése</a:t>
            </a:r>
            <a:r>
              <a:rPr lang="en-US" dirty="0"/>
              <a:t> </a:t>
            </a:r>
            <a:r>
              <a:rPr lang="en-US" dirty="0" err="1"/>
              <a:t>falvak</a:t>
            </a:r>
            <a:r>
              <a:rPr lang="en-US" dirty="0"/>
              <a:t> </a:t>
            </a:r>
            <a:r>
              <a:rPr lang="en-US" dirty="0" err="1"/>
              <a:t>és</a:t>
            </a:r>
            <a:r>
              <a:rPr lang="en-US" dirty="0"/>
              <a:t> </a:t>
            </a:r>
            <a:r>
              <a:rPr lang="en-US" dirty="0" err="1"/>
              <a:t>városok</a:t>
            </a:r>
            <a:r>
              <a:rPr lang="en-US" dirty="0"/>
              <a:t> </a:t>
            </a:r>
            <a:r>
              <a:rPr lang="en-US" dirty="0" err="1"/>
              <a:t>közelében</a:t>
            </a:r>
            <a:r>
              <a:rPr lang="en-US" dirty="0"/>
              <a:t> </a:t>
            </a:r>
            <a:r>
              <a:rPr lang="en-US" dirty="0" err="1"/>
              <a:t>közbiztonsági</a:t>
            </a:r>
            <a:r>
              <a:rPr lang="en-US" dirty="0"/>
              <a:t> </a:t>
            </a:r>
            <a:r>
              <a:rPr lang="en-US" dirty="0" err="1"/>
              <a:t>kihívásokat</a:t>
            </a:r>
            <a:r>
              <a:rPr lang="en-US" dirty="0"/>
              <a:t> </a:t>
            </a:r>
            <a:r>
              <a:rPr lang="en-US" dirty="0" err="1"/>
              <a:t>okoz</a:t>
            </a:r>
            <a:r>
              <a:rPr lang="en-US" dirty="0"/>
              <a:t>.</a:t>
            </a:r>
          </a:p>
          <a:p>
            <a:pPr marL="0" indent="0">
              <a:spcBef>
                <a:spcPts val="2500"/>
              </a:spcBef>
              <a:buFont typeface="Arial" panose="020B0604020202020204" pitchFamily="34" charset="0"/>
              <a:buNone/>
            </a:pPr>
            <a:r>
              <a:rPr lang="en-US" b="1" dirty="0" err="1"/>
              <a:t>Rendkívüli</a:t>
            </a:r>
            <a:r>
              <a:rPr lang="en-US" b="1" dirty="0"/>
              <a:t> </a:t>
            </a:r>
            <a:r>
              <a:rPr lang="en-US" b="1" dirty="0" err="1"/>
              <a:t>intézkedések</a:t>
            </a:r>
            <a:r>
              <a:rPr lang="en-US" b="1" dirty="0"/>
              <a:t> </a:t>
            </a:r>
            <a:r>
              <a:rPr lang="en-US" b="1" dirty="0" err="1"/>
              <a:t>szükségessége</a:t>
            </a:r>
            <a:endParaRPr lang="en-US" b="1" dirty="0"/>
          </a:p>
          <a:p>
            <a:pPr marL="0" lvl="1" indent="0">
              <a:buFont typeface="Arial" panose="020B0604020202020204" pitchFamily="34" charset="0"/>
              <a:buNone/>
            </a:pPr>
            <a:r>
              <a:rPr lang="en-US" dirty="0" err="1"/>
              <a:t>Sürgősségi</a:t>
            </a:r>
            <a:r>
              <a:rPr lang="en-US" dirty="0"/>
              <a:t> </a:t>
            </a:r>
            <a:r>
              <a:rPr lang="en-US" dirty="0" err="1"/>
              <a:t>beavatkozások</a:t>
            </a:r>
            <a:r>
              <a:rPr lang="en-US" dirty="0"/>
              <a:t> </a:t>
            </a:r>
            <a:r>
              <a:rPr lang="en-US" dirty="0" err="1"/>
              <a:t>történnek</a:t>
            </a:r>
            <a:r>
              <a:rPr lang="en-US" dirty="0"/>
              <a:t> a </a:t>
            </a:r>
            <a:r>
              <a:rPr lang="en-US" dirty="0" err="1"/>
              <a:t>lakosság</a:t>
            </a:r>
            <a:r>
              <a:rPr lang="en-US" dirty="0"/>
              <a:t> </a:t>
            </a:r>
            <a:r>
              <a:rPr lang="en-US" dirty="0" err="1"/>
              <a:t>védelmében</a:t>
            </a:r>
            <a:r>
              <a:rPr lang="en-US" dirty="0"/>
              <a:t>, </a:t>
            </a:r>
            <a:r>
              <a:rPr lang="en-US" dirty="0" err="1"/>
              <a:t>amelyek</a:t>
            </a:r>
            <a:r>
              <a:rPr lang="en-US" dirty="0"/>
              <a:t> </a:t>
            </a:r>
            <a:r>
              <a:rPr lang="en-US" dirty="0" err="1"/>
              <a:t>társadalmi</a:t>
            </a:r>
            <a:r>
              <a:rPr lang="en-US" dirty="0"/>
              <a:t> </a:t>
            </a:r>
            <a:r>
              <a:rPr lang="en-US" dirty="0" err="1"/>
              <a:t>vitákat</a:t>
            </a:r>
            <a:r>
              <a:rPr lang="en-US" dirty="0"/>
              <a:t> </a:t>
            </a:r>
            <a:r>
              <a:rPr lang="en-US" dirty="0" err="1"/>
              <a:t>generálnak</a:t>
            </a:r>
            <a:r>
              <a:rPr lang="en-US" dirty="0"/>
              <a:t>.</a:t>
            </a:r>
            <a:r>
              <a:rPr lang="hu-HU" dirty="0"/>
              <a:t> Engedélyezett elejtések (medve, farkas). </a:t>
            </a:r>
            <a:endParaRPr lang="en-US" dirty="0"/>
          </a:p>
          <a:p>
            <a:pPr marL="0" indent="0">
              <a:spcBef>
                <a:spcPts val="2500"/>
              </a:spcBef>
              <a:buFont typeface="Arial" panose="020B0604020202020204" pitchFamily="34" charset="0"/>
              <a:buNone/>
            </a:pPr>
            <a:r>
              <a:rPr lang="en-US" b="1" dirty="0" err="1"/>
              <a:t>Biztonság</a:t>
            </a:r>
            <a:r>
              <a:rPr lang="en-US" b="1" dirty="0"/>
              <a:t> </a:t>
            </a:r>
            <a:r>
              <a:rPr lang="en-US" b="1" dirty="0" err="1"/>
              <a:t>és</a:t>
            </a:r>
            <a:r>
              <a:rPr lang="en-US" b="1" dirty="0"/>
              <a:t> </a:t>
            </a:r>
            <a:r>
              <a:rPr lang="en-US" b="1" dirty="0" err="1"/>
              <a:t>természetvédelem</a:t>
            </a:r>
            <a:r>
              <a:rPr lang="en-US" b="1" dirty="0"/>
              <a:t> </a:t>
            </a:r>
            <a:r>
              <a:rPr lang="en-US" b="1" dirty="0" err="1"/>
              <a:t>egyensúlya</a:t>
            </a:r>
            <a:endParaRPr lang="en-US" b="1" dirty="0"/>
          </a:p>
          <a:p>
            <a:pPr marL="0" lvl="1" indent="0">
              <a:buFont typeface="Arial" panose="020B0604020202020204" pitchFamily="34" charset="0"/>
              <a:buNone/>
            </a:pPr>
            <a:r>
              <a:rPr lang="en-US" dirty="0"/>
              <a:t>A </a:t>
            </a:r>
            <a:r>
              <a:rPr lang="en-US" dirty="0" err="1"/>
              <a:t>lakosság</a:t>
            </a:r>
            <a:r>
              <a:rPr lang="en-US" dirty="0"/>
              <a:t> </a:t>
            </a:r>
            <a:r>
              <a:rPr lang="en-US" dirty="0" err="1"/>
              <a:t>védelme</a:t>
            </a:r>
            <a:r>
              <a:rPr lang="en-US" dirty="0"/>
              <a:t> </a:t>
            </a:r>
            <a:r>
              <a:rPr lang="en-US" dirty="0" err="1"/>
              <a:t>és</a:t>
            </a:r>
            <a:r>
              <a:rPr lang="en-US" dirty="0"/>
              <a:t> a </a:t>
            </a:r>
            <a:r>
              <a:rPr lang="en-US" dirty="0" err="1"/>
              <a:t>természetvédelmi</a:t>
            </a:r>
            <a:r>
              <a:rPr lang="en-US" dirty="0"/>
              <a:t> </a:t>
            </a:r>
            <a:r>
              <a:rPr lang="en-US" dirty="0" err="1"/>
              <a:t>kötelezettségek</a:t>
            </a:r>
            <a:r>
              <a:rPr lang="en-US" dirty="0"/>
              <a:t> </a:t>
            </a:r>
            <a:r>
              <a:rPr lang="en-US" dirty="0" err="1"/>
              <a:t>összehangolása</a:t>
            </a:r>
            <a:r>
              <a:rPr lang="en-US" dirty="0"/>
              <a:t> </a:t>
            </a:r>
            <a:r>
              <a:rPr lang="en-US" dirty="0" err="1"/>
              <a:t>komoly</a:t>
            </a:r>
            <a:r>
              <a:rPr lang="en-US" dirty="0"/>
              <a:t> </a:t>
            </a:r>
            <a:r>
              <a:rPr lang="en-US" dirty="0" err="1"/>
              <a:t>kihívás</a:t>
            </a:r>
            <a:r>
              <a:rPr lang="en-US" dirty="0"/>
              <a:t> </a:t>
            </a:r>
            <a:r>
              <a:rPr lang="en-US" dirty="0" err="1"/>
              <a:t>Szlovákiában</a:t>
            </a:r>
            <a:r>
              <a:rPr lang="en-US" dirty="0"/>
              <a:t>.</a:t>
            </a:r>
          </a:p>
          <a:p>
            <a:pPr marL="0" indent="0">
              <a:spcBef>
                <a:spcPts val="2500"/>
              </a:spcBef>
              <a:buFont typeface="Arial" panose="020B0604020202020204" pitchFamily="34" charset="0"/>
              <a:buNone/>
            </a:pPr>
            <a:r>
              <a:rPr lang="en-US" b="1" dirty="0" err="1"/>
              <a:t>Gyors</a:t>
            </a:r>
            <a:r>
              <a:rPr lang="en-US" b="1" dirty="0"/>
              <a:t> </a:t>
            </a:r>
            <a:r>
              <a:rPr lang="en-US" b="1" dirty="0" err="1"/>
              <a:t>reagálás</a:t>
            </a:r>
            <a:r>
              <a:rPr lang="en-US" b="1" dirty="0"/>
              <a:t> </a:t>
            </a:r>
            <a:r>
              <a:rPr lang="en-US" b="1" dirty="0" err="1"/>
              <a:t>és</a:t>
            </a:r>
            <a:r>
              <a:rPr lang="en-US" b="1" dirty="0"/>
              <a:t> </a:t>
            </a:r>
            <a:r>
              <a:rPr lang="en-US" b="1" dirty="0" err="1"/>
              <a:t>kommunikáció</a:t>
            </a:r>
            <a:endParaRPr lang="en-US" b="1" dirty="0"/>
          </a:p>
          <a:p>
            <a:pPr marL="0" lvl="1" indent="0">
              <a:buFont typeface="Arial" panose="020B0604020202020204" pitchFamily="34" charset="0"/>
              <a:buNone/>
            </a:pPr>
            <a:r>
              <a:rPr lang="en-US" dirty="0" err="1"/>
              <a:t>Hatékony</a:t>
            </a:r>
            <a:r>
              <a:rPr lang="en-US" dirty="0"/>
              <a:t> </a:t>
            </a:r>
            <a:r>
              <a:rPr lang="en-US" dirty="0" err="1"/>
              <a:t>és</a:t>
            </a:r>
            <a:r>
              <a:rPr lang="en-US" dirty="0"/>
              <a:t> </a:t>
            </a:r>
            <a:r>
              <a:rPr lang="en-US" dirty="0" err="1"/>
              <a:t>átlátható</a:t>
            </a:r>
            <a:r>
              <a:rPr lang="en-US" dirty="0"/>
              <a:t> </a:t>
            </a:r>
            <a:r>
              <a:rPr lang="en-US" dirty="0" err="1"/>
              <a:t>kommunikáció</a:t>
            </a:r>
            <a:r>
              <a:rPr lang="en-US" dirty="0"/>
              <a:t> </a:t>
            </a:r>
            <a:r>
              <a:rPr lang="en-US" dirty="0" err="1"/>
              <a:t>segít</a:t>
            </a:r>
            <a:r>
              <a:rPr lang="en-US" dirty="0"/>
              <a:t> </a:t>
            </a:r>
            <a:r>
              <a:rPr lang="en-US" dirty="0" err="1"/>
              <a:t>csökkenteni</a:t>
            </a:r>
            <a:r>
              <a:rPr lang="en-US" dirty="0"/>
              <a:t> a </a:t>
            </a:r>
            <a:r>
              <a:rPr lang="en-US" dirty="0" err="1"/>
              <a:t>társadalmi</a:t>
            </a:r>
            <a:r>
              <a:rPr lang="en-US" dirty="0"/>
              <a:t> </a:t>
            </a:r>
            <a:r>
              <a:rPr lang="en-US" dirty="0" err="1"/>
              <a:t>feszültségeket</a:t>
            </a:r>
            <a:r>
              <a:rPr lang="en-US" dirty="0"/>
              <a:t> </a:t>
            </a:r>
            <a:r>
              <a:rPr lang="en-US" dirty="0" err="1"/>
              <a:t>vészhelyzetek</a:t>
            </a:r>
            <a:r>
              <a:rPr lang="en-US" dirty="0"/>
              <a:t> </a:t>
            </a:r>
            <a:r>
              <a:rPr lang="en-US" dirty="0" err="1"/>
              <a:t>idején</a:t>
            </a:r>
            <a:r>
              <a:rPr lang="en-US" dirty="0"/>
              <a:t>.</a:t>
            </a:r>
          </a:p>
        </p:txBody>
      </p:sp>
    </p:spTree>
    <p:extLst>
      <p:ext uri="{BB962C8B-B14F-4D97-AF65-F5344CB8AC3E}">
        <p14:creationId xmlns:p14="http://schemas.microsoft.com/office/powerpoint/2010/main" val="38437967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C4C86F0-9ABE-38A3-7FE7-6BC95CBE328C}"/>
              </a:ext>
            </a:extLst>
          </p:cNvPr>
          <p:cNvSpPr>
            <a:spLocks noGrp="1"/>
          </p:cNvSpPr>
          <p:nvPr>
            <p:ph type="title"/>
          </p:nvPr>
        </p:nvSpPr>
        <p:spPr>
          <a:xfrm>
            <a:off x="0" y="483578"/>
            <a:ext cx="5050215" cy="1926592"/>
          </a:xfrm>
        </p:spPr>
        <p:txBody>
          <a:bodyPr/>
          <a:lstStyle/>
          <a:p>
            <a:pPr algn="ctr"/>
            <a:r>
              <a:rPr lang="hu-HU" dirty="0"/>
              <a:t>Németország – Hamburg</a:t>
            </a:r>
            <a:br>
              <a:rPr lang="hu-HU" dirty="0"/>
            </a:br>
            <a:r>
              <a:rPr lang="hu-HU" dirty="0"/>
              <a:t>Az utcán mart meg egy nőt egy farkas</a:t>
            </a:r>
            <a:br>
              <a:rPr lang="hu-HU" dirty="0"/>
            </a:br>
            <a:endParaRPr lang="hu-HU" dirty="0"/>
          </a:p>
        </p:txBody>
      </p:sp>
      <p:sp>
        <p:nvSpPr>
          <p:cNvPr id="4" name="Tartalom helye 3">
            <a:extLst>
              <a:ext uri="{FF2B5EF4-FFF2-40B4-BE49-F238E27FC236}">
                <a16:creationId xmlns:a16="http://schemas.microsoft.com/office/drawing/2014/main" id="{C5C876A9-1E38-B5D2-E3BE-BCC553E7994A}"/>
              </a:ext>
            </a:extLst>
          </p:cNvPr>
          <p:cNvSpPr>
            <a:spLocks noGrp="1"/>
          </p:cNvSpPr>
          <p:nvPr>
            <p:ph idx="1"/>
          </p:nvPr>
        </p:nvSpPr>
        <p:spPr>
          <a:xfrm>
            <a:off x="5756183" y="246185"/>
            <a:ext cx="6315655" cy="6110653"/>
          </a:xfrm>
        </p:spPr>
        <p:txBody>
          <a:bodyPr/>
          <a:lstStyle/>
          <a:p>
            <a:pPr algn="just"/>
            <a:r>
              <a:rPr lang="hu-HU" dirty="0"/>
              <a:t>Hamburgi utcán mart meg egy nőt egy farkas</a:t>
            </a:r>
          </a:p>
          <a:p>
            <a:pPr algn="just"/>
            <a:r>
              <a:rPr lang="hu-HU" dirty="0"/>
              <a:t>Az állatot már napokkal a támadás előtt a város több pontján észlelték és látták. A több észlelést – feltehetően ugyanarról a farkasról – jelentettek Hamburg különböző pontjain, egy elővárosi vasúti megállótól egészen egy olyan városrészig, amely mintegy </a:t>
            </a:r>
            <a:r>
              <a:rPr lang="hu-HU" b="1" dirty="0"/>
              <a:t>11 kilométerre</a:t>
            </a:r>
            <a:r>
              <a:rPr lang="hu-HU" dirty="0"/>
              <a:t> van a támadás helyszínétől.</a:t>
            </a:r>
          </a:p>
          <a:p>
            <a:pPr algn="just"/>
            <a:r>
              <a:rPr lang="hu-HU" dirty="0"/>
              <a:t>A farkas után hajsza indult, az állat a városközpontban található </a:t>
            </a:r>
            <a:r>
              <a:rPr lang="hu-HU" dirty="0" err="1"/>
              <a:t>Alster</a:t>
            </a:r>
            <a:r>
              <a:rPr lang="hu-HU" dirty="0"/>
              <a:t>-tóba ugrott, itt fogták el </a:t>
            </a:r>
            <a:r>
              <a:rPr lang="hu-HU" dirty="0" err="1"/>
              <a:t>kimerülten</a:t>
            </a:r>
            <a:r>
              <a:rPr lang="hu-HU" dirty="0"/>
              <a:t>. </a:t>
            </a:r>
            <a:r>
              <a:rPr lang="hu-HU" dirty="0" err="1"/>
              <a:t>Benyugtatózták</a:t>
            </a:r>
            <a:r>
              <a:rPr lang="hu-HU" dirty="0"/>
              <a:t>, és a hamburgi környezetvédelmi hatóságnak adták át.</a:t>
            </a:r>
          </a:p>
          <a:p>
            <a:pPr algn="just"/>
            <a:r>
              <a:rPr lang="hu-HU" dirty="0"/>
              <a:t>A Szövetségi Természetvédelmi Hivatal szerint ez volt az </a:t>
            </a:r>
            <a:r>
              <a:rPr lang="hu-HU" b="1" dirty="0"/>
              <a:t>első feljegyzett farkastámadás </a:t>
            </a:r>
            <a:r>
              <a:rPr lang="hu-HU" dirty="0"/>
              <a:t>ember ellen Németországban azóta, hogy a faj az 1990-es évek végén visszatért az országba.  </a:t>
            </a:r>
            <a:r>
              <a:rPr lang="hu-HU" dirty="0">
                <a:sym typeface="Wingdings" panose="05000000000000000000" pitchFamily="2" charset="2"/>
              </a:rPr>
              <a:t> </a:t>
            </a:r>
            <a:r>
              <a:rPr lang="hu-HU" dirty="0"/>
              <a:t>A német parlament </a:t>
            </a:r>
            <a:r>
              <a:rPr lang="hu-HU" b="1" dirty="0"/>
              <a:t>olyan jogszabályt fogadott el, amely megkönnyíti a farkasok vadászatát</a:t>
            </a:r>
            <a:r>
              <a:rPr lang="hu-HU" dirty="0"/>
              <a:t>. Az Európai Unió tavalyi szavazáson a farkasok státuszát „szigorúan védett”-</a:t>
            </a:r>
            <a:r>
              <a:rPr lang="hu-HU" dirty="0" err="1"/>
              <a:t>ről</a:t>
            </a:r>
            <a:r>
              <a:rPr lang="hu-HU" dirty="0"/>
              <a:t> „védett”-re csökkentette.</a:t>
            </a:r>
          </a:p>
          <a:p>
            <a:endParaRPr lang="hu-HU" dirty="0"/>
          </a:p>
        </p:txBody>
      </p:sp>
      <p:sp>
        <p:nvSpPr>
          <p:cNvPr id="5" name="Dia számának helye 4">
            <a:extLst>
              <a:ext uri="{FF2B5EF4-FFF2-40B4-BE49-F238E27FC236}">
                <a16:creationId xmlns:a16="http://schemas.microsoft.com/office/drawing/2014/main" id="{49B9F3A0-E2AF-0658-B373-318CB2FC1E97}"/>
              </a:ext>
            </a:extLst>
          </p:cNvPr>
          <p:cNvSpPr>
            <a:spLocks noGrp="1"/>
          </p:cNvSpPr>
          <p:nvPr>
            <p:ph type="sldNum" sz="quarter" idx="12"/>
          </p:nvPr>
        </p:nvSpPr>
        <p:spPr/>
        <p:txBody>
          <a:bodyPr/>
          <a:lstStyle/>
          <a:p>
            <a:pPr rtl="0"/>
            <a:fld id="{7CF79DB2-B0CF-4CB1-AE78-9ED1037C015C}" type="slidenum">
              <a:rPr lang="en-US" smtClean="0"/>
              <a:t>8</a:t>
            </a:fld>
            <a:endParaRPr lang="en-US"/>
          </a:p>
        </p:txBody>
      </p:sp>
      <p:pic>
        <p:nvPicPr>
          <p:cNvPr id="9" name="Kép 8">
            <a:extLst>
              <a:ext uri="{FF2B5EF4-FFF2-40B4-BE49-F238E27FC236}">
                <a16:creationId xmlns:a16="http://schemas.microsoft.com/office/drawing/2014/main" id="{EABED17F-1D4C-ADB7-9E1C-2FC8BA65BB85}"/>
              </a:ext>
            </a:extLst>
          </p:cNvPr>
          <p:cNvPicPr>
            <a:picLocks noChangeAspect="1"/>
          </p:cNvPicPr>
          <p:nvPr/>
        </p:nvPicPr>
        <p:blipFill>
          <a:blip r:embed="rId2"/>
          <a:stretch>
            <a:fillRect/>
          </a:stretch>
        </p:blipFill>
        <p:spPr>
          <a:xfrm>
            <a:off x="562667" y="2806985"/>
            <a:ext cx="4387526" cy="3100039"/>
          </a:xfrm>
          <a:prstGeom prst="rect">
            <a:avLst/>
          </a:prstGeom>
        </p:spPr>
      </p:pic>
    </p:spTree>
    <p:extLst>
      <p:ext uri="{BB962C8B-B14F-4D97-AF65-F5344CB8AC3E}">
        <p14:creationId xmlns:p14="http://schemas.microsoft.com/office/powerpoint/2010/main" val="143402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CBCFD0D-24DD-15B4-7B63-2C274A97E3B0}"/>
              </a:ext>
            </a:extLst>
          </p:cNvPr>
          <p:cNvSpPr>
            <a:spLocks noGrp="1"/>
          </p:cNvSpPr>
          <p:nvPr>
            <p:ph type="title"/>
          </p:nvPr>
        </p:nvSpPr>
        <p:spPr/>
        <p:txBody>
          <a:bodyPr/>
          <a:lstStyle/>
          <a:p>
            <a:r>
              <a:rPr lang="hu-HU" dirty="0"/>
              <a:t>Lengyelország - Varsó</a:t>
            </a:r>
          </a:p>
        </p:txBody>
      </p:sp>
      <p:sp>
        <p:nvSpPr>
          <p:cNvPr id="4" name="Tartalom helye 3">
            <a:extLst>
              <a:ext uri="{FF2B5EF4-FFF2-40B4-BE49-F238E27FC236}">
                <a16:creationId xmlns:a16="http://schemas.microsoft.com/office/drawing/2014/main" id="{1239422E-102A-116B-0DBD-A20F2E247657}"/>
              </a:ext>
            </a:extLst>
          </p:cNvPr>
          <p:cNvSpPr>
            <a:spLocks noGrp="1"/>
          </p:cNvSpPr>
          <p:nvPr>
            <p:ph idx="1"/>
          </p:nvPr>
        </p:nvSpPr>
        <p:spPr>
          <a:xfrm>
            <a:off x="6556283" y="1041747"/>
            <a:ext cx="5533139" cy="5169016"/>
          </a:xfrm>
        </p:spPr>
        <p:txBody>
          <a:bodyPr/>
          <a:lstStyle/>
          <a:p>
            <a:pPr algn="just"/>
            <a:r>
              <a:rPr lang="hu-HU" dirty="0"/>
              <a:t>A városba bemerészkedett állatok terelésére fegyvertelenül jó eséllyel kevesen vállalkoztak </a:t>
            </a:r>
            <a:r>
              <a:rPr lang="hu-HU" dirty="0">
                <a:sym typeface="Wingdings" panose="05000000000000000000" pitchFamily="2" charset="2"/>
              </a:rPr>
              <a:t></a:t>
            </a:r>
            <a:r>
              <a:rPr lang="hu-HU" dirty="0"/>
              <a:t> Edward </a:t>
            </a:r>
            <a:r>
              <a:rPr lang="hu-HU" dirty="0" err="1"/>
              <a:t>Warchocki</a:t>
            </a:r>
            <a:r>
              <a:rPr lang="hu-HU" dirty="0"/>
              <a:t> névre keresztelt humanoid robot kergette a vaddisznókat Varsóban.</a:t>
            </a:r>
          </a:p>
          <a:p>
            <a:pPr algn="just"/>
            <a:r>
              <a:rPr lang="hu-HU" dirty="0"/>
              <a:t>Célszerű? Biztonságos? Jogszerű?</a:t>
            </a:r>
          </a:p>
          <a:p>
            <a:pPr algn="just"/>
            <a:r>
              <a:rPr lang="hu-HU" dirty="0"/>
              <a:t>A robot </a:t>
            </a:r>
            <a:r>
              <a:rPr lang="hu-HU" dirty="0" err="1"/>
              <a:t>Unitree</a:t>
            </a:r>
            <a:r>
              <a:rPr lang="hu-HU" dirty="0"/>
              <a:t> G1 típus, bruttó 12 millió forint környéki áron hazánkban is megvásárolható.</a:t>
            </a:r>
          </a:p>
        </p:txBody>
      </p:sp>
      <p:sp>
        <p:nvSpPr>
          <p:cNvPr id="5" name="Dia számának helye 4">
            <a:extLst>
              <a:ext uri="{FF2B5EF4-FFF2-40B4-BE49-F238E27FC236}">
                <a16:creationId xmlns:a16="http://schemas.microsoft.com/office/drawing/2014/main" id="{D0700D78-19B0-5C4A-49F4-65B42AD9CD67}"/>
              </a:ext>
            </a:extLst>
          </p:cNvPr>
          <p:cNvSpPr>
            <a:spLocks noGrp="1"/>
          </p:cNvSpPr>
          <p:nvPr>
            <p:ph type="sldNum" sz="quarter" idx="12"/>
          </p:nvPr>
        </p:nvSpPr>
        <p:spPr/>
        <p:txBody>
          <a:bodyPr/>
          <a:lstStyle/>
          <a:p>
            <a:pPr rtl="0"/>
            <a:fld id="{7CF79DB2-B0CF-4CB1-AE78-9ED1037C015C}" type="slidenum">
              <a:rPr lang="en-US" smtClean="0"/>
              <a:t>9</a:t>
            </a:fld>
            <a:endParaRPr lang="en-US"/>
          </a:p>
        </p:txBody>
      </p:sp>
      <p:pic>
        <p:nvPicPr>
          <p:cNvPr id="7" name="Kép 6">
            <a:extLst>
              <a:ext uri="{FF2B5EF4-FFF2-40B4-BE49-F238E27FC236}">
                <a16:creationId xmlns:a16="http://schemas.microsoft.com/office/drawing/2014/main" id="{A328744C-8429-B53B-7876-1478EEE145DC}"/>
              </a:ext>
            </a:extLst>
          </p:cNvPr>
          <p:cNvPicPr>
            <a:picLocks noChangeAspect="1"/>
          </p:cNvPicPr>
          <p:nvPr/>
        </p:nvPicPr>
        <p:blipFill>
          <a:blip r:embed="rId2"/>
          <a:stretch>
            <a:fillRect/>
          </a:stretch>
        </p:blipFill>
        <p:spPr>
          <a:xfrm>
            <a:off x="0" y="1803500"/>
            <a:ext cx="6480907" cy="3645510"/>
          </a:xfrm>
          <a:prstGeom prst="rect">
            <a:avLst/>
          </a:prstGeom>
        </p:spPr>
      </p:pic>
    </p:spTree>
    <p:extLst>
      <p:ext uri="{BB962C8B-B14F-4D97-AF65-F5344CB8AC3E}">
        <p14:creationId xmlns:p14="http://schemas.microsoft.com/office/powerpoint/2010/main" val="2997794324"/>
      </p:ext>
    </p:extLst>
  </p:cSld>
  <p:clrMapOvr>
    <a:masterClrMapping/>
  </p:clrMapOvr>
</p:sld>
</file>

<file path=ppt/theme/theme1.xml><?xml version="1.0" encoding="utf-8"?>
<a:theme xmlns:a="http://schemas.openxmlformats.org/drawingml/2006/main" name="Meeting to Communicate Progress by Slidesgo">
  <a:themeElements>
    <a:clrScheme name="Simple Light">
      <a:dk1>
        <a:srgbClr val="191919"/>
      </a:dk1>
      <a:lt1>
        <a:srgbClr val="FFFFFF"/>
      </a:lt1>
      <a:dk2>
        <a:srgbClr val="4B6464"/>
      </a:dk2>
      <a:lt2>
        <a:srgbClr val="718E8E"/>
      </a:lt2>
      <a:accent1>
        <a:srgbClr val="A1B6B6"/>
      </a:accent1>
      <a:accent2>
        <a:srgbClr val="EDE9E2"/>
      </a:accent2>
      <a:accent3>
        <a:srgbClr val="F9F5F5"/>
      </a:accent3>
      <a:accent4>
        <a:srgbClr val="FFFFFF"/>
      </a:accent4>
      <a:accent5>
        <a:srgbClr val="FFFFFF"/>
      </a:accent5>
      <a:accent6>
        <a:srgbClr val="FFFFFF"/>
      </a:accent6>
      <a:hlink>
        <a:srgbClr val="4B646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TotalTime>
  <Words>1744</Words>
  <Application>Microsoft Office PowerPoint</Application>
  <PresentationFormat>Szélesvásznú</PresentationFormat>
  <Paragraphs>131</Paragraphs>
  <Slides>23</Slides>
  <Notes>7</Notes>
  <HiddenSlides>0</HiddenSlides>
  <MMClips>0</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23</vt:i4>
      </vt:variant>
    </vt:vector>
  </HeadingPairs>
  <TitlesOfParts>
    <vt:vector size="30" baseType="lpstr">
      <vt:lpstr>Arial</vt:lpstr>
      <vt:lpstr>Bebas Neue</vt:lpstr>
      <vt:lpstr>Calibri</vt:lpstr>
      <vt:lpstr>Forum</vt:lpstr>
      <vt:lpstr>Nunito</vt:lpstr>
      <vt:lpstr>Wingdings</vt:lpstr>
      <vt:lpstr>Meeting to Communicate Progress by Slidesgo</vt:lpstr>
      <vt:lpstr>FENNTARTHATÓSÁG VS TÁRSADALMI ÉRDEKEK ÉS INDULATOK A BELTERÜLETI VADÁLLATOK KEZELÉSE TÉMAKÖRÉBEN </vt:lpstr>
      <vt:lpstr>Kutatási csoportunk vizsgálati fókusza:</vt:lpstr>
      <vt:lpstr>A belterületi vadkonfliktus fogalma és jelentősége</vt:lpstr>
      <vt:lpstr>Fenntarthatóság kontra lakossági biztonság</vt:lpstr>
      <vt:lpstr>Magyarország: vaddisznók és belterületi konfliktusok</vt:lpstr>
      <vt:lpstr>Románia: barnamedvék és társadalmi indulatok</vt:lpstr>
      <vt:lpstr>Szlovákia: rendkívüli intézkedések és közbiztonság</vt:lpstr>
      <vt:lpstr>Németország – Hamburg Az utcán mart meg egy nőt egy farkas </vt:lpstr>
      <vt:lpstr>Lengyelország - Varsó</vt:lpstr>
      <vt:lpstr>Feladatellátásukban érintett szervek és vonatkozó jogszabályok </vt:lpstr>
      <vt:lpstr>Védett állatfajok látogatásai</vt:lpstr>
      <vt:lpstr> Nem védett vadállatok megjelenése Helyszín: Miskolci Egyetem campusa</vt:lpstr>
      <vt:lpstr>Helyszín: Miskolc (belterület)</vt:lpstr>
      <vt:lpstr>Megoldási lehetőségek ?!</vt:lpstr>
      <vt:lpstr>A jelenség társadalomra gyakorolt hatása</vt:lpstr>
      <vt:lpstr>Gépjárművekkel való találkozások megelőzése</vt:lpstr>
      <vt:lpstr>Ki és mit tehet? Elégséges-e?</vt:lpstr>
      <vt:lpstr>Cselekszik-e valaki?</vt:lpstr>
      <vt:lpstr>Többcélú rendészeti alkalmazás</vt:lpstr>
      <vt:lpstr>PowerPoint-bemutató</vt:lpstr>
      <vt:lpstr>PowerPoint-bemutató</vt:lpstr>
      <vt:lpstr>PowerPoint-bemutató</vt:lpstr>
      <vt:lpstr>Köszönöm a megtisztelő figyelmet!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of the complex problems caused by urbanizing wild animals by authorities and local governments</dc:title>
  <dc:creator>Marczisné Czibrik Eszter</dc:creator>
  <cp:lastModifiedBy>Szabó Balázs dr.</cp:lastModifiedBy>
  <cp:revision>39</cp:revision>
  <dcterms:created xsi:type="dcterms:W3CDTF">2023-10-10T10:29:26Z</dcterms:created>
  <dcterms:modified xsi:type="dcterms:W3CDTF">2026-05-05T11:50:26Z</dcterms:modified>
</cp:coreProperties>
</file>