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20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169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0494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42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8200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193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659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10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7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82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95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20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26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565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156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7E63D-AC42-417D-959C-CB2F5B61BC79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02C1677-E008-4F41-B081-2B2D73E27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3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5F4B-8DAD-8AA8-FA71-0193E62658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1471863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hu-HU" dirty="0"/>
              <a:t>A nemzetközi gazdasági kapcsolatok jogának változása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FCCD5B-A6E8-28CD-6372-943B6DC362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hu-HU" sz="2400" dirty="0"/>
              <a:t>Dr. Kovács Bálint</a:t>
            </a:r>
          </a:p>
          <a:p>
            <a:pPr algn="l"/>
            <a:r>
              <a:rPr lang="hu-HU" sz="2400" dirty="0"/>
              <a:t>Mádl Ferenc Összehasonlító Jogi Intézet</a:t>
            </a:r>
          </a:p>
          <a:p>
            <a:pPr algn="l"/>
            <a:r>
              <a:rPr lang="hu-HU" sz="2400"/>
              <a:t>Vándorkonferencia </a:t>
            </a:r>
            <a:endParaRPr lang="hu-HU" sz="2400" dirty="0"/>
          </a:p>
          <a:p>
            <a:pPr algn="l"/>
            <a:r>
              <a:rPr lang="hu-HU" sz="2400" dirty="0"/>
              <a:t>Debrecen, 2026. április 24.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4752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00937-1120-CB34-F9BA-487FFD1BA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Nemzetközi jog válsága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00859-F692-C7C0-74A2-538233785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 err="1"/>
              <a:t>Megnemtámadás</a:t>
            </a:r>
            <a:r>
              <a:rPr lang="hu-HU" sz="2400" dirty="0"/>
              <a:t> elve</a:t>
            </a:r>
          </a:p>
          <a:p>
            <a:r>
              <a:rPr lang="hu-HU" sz="2400" dirty="0"/>
              <a:t>Személyek védelme háborús konfliktus esetében</a:t>
            </a:r>
          </a:p>
          <a:p>
            <a:r>
              <a:rPr lang="hu-HU" sz="2400" dirty="0"/>
              <a:t>Államfők immunitása</a:t>
            </a:r>
          </a:p>
          <a:p>
            <a:r>
              <a:rPr lang="hu-HU" sz="2400" dirty="0"/>
              <a:t>Újabban: Nemzetközi kereskedelmi jog</a:t>
            </a:r>
          </a:p>
        </p:txBody>
      </p:sp>
    </p:spTree>
    <p:extLst>
      <p:ext uri="{BB962C8B-B14F-4D97-AF65-F5344CB8AC3E}">
        <p14:creationId xmlns:p14="http://schemas.microsoft.com/office/powerpoint/2010/main" val="1122157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96FA6-92BD-0DFA-B5D9-C653803E5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szabályalapú rendszer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DDE48-A562-5B35-5A28-86596BCA2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720388"/>
          </a:xfrm>
        </p:spPr>
        <p:txBody>
          <a:bodyPr>
            <a:normAutofit/>
          </a:bodyPr>
          <a:lstStyle/>
          <a:p>
            <a:r>
              <a:rPr lang="hu-HU" sz="2400" dirty="0"/>
              <a:t>Szabadkereskedelem</a:t>
            </a:r>
          </a:p>
          <a:p>
            <a:r>
              <a:rPr lang="hu-HU" sz="2400" dirty="0"/>
              <a:t>Kereskedelmi Világszervezet (WTO) létrejötte – fejlődő és fejlett államok közötti kiegyezés eredménye</a:t>
            </a:r>
          </a:p>
          <a:p>
            <a:pPr lvl="1"/>
            <a:r>
              <a:rPr lang="hu-HU" sz="2200" dirty="0"/>
              <a:t>Árukereskedelem</a:t>
            </a:r>
          </a:p>
          <a:p>
            <a:pPr lvl="1"/>
            <a:r>
              <a:rPr lang="hu-HU" sz="2200" dirty="0"/>
              <a:t>Szolgáltatáskereskedelem</a:t>
            </a:r>
          </a:p>
          <a:p>
            <a:pPr lvl="1"/>
            <a:r>
              <a:rPr lang="hu-HU" sz="2200" dirty="0"/>
              <a:t>Szellemi tulajdon védelme</a:t>
            </a:r>
          </a:p>
          <a:p>
            <a:r>
              <a:rPr lang="hu-HU" sz="2400" dirty="0"/>
              <a:t>Kiszámíthatóság</a:t>
            </a:r>
          </a:p>
          <a:p>
            <a:r>
              <a:rPr lang="hu-HU" sz="2400" dirty="0"/>
              <a:t>Beruházásvédelem</a:t>
            </a:r>
          </a:p>
          <a:p>
            <a:r>
              <a:rPr lang="hu-HU" sz="2400" dirty="0"/>
              <a:t>Washingtoni Konszenzus</a:t>
            </a:r>
          </a:p>
        </p:txBody>
      </p:sp>
    </p:spTree>
    <p:extLst>
      <p:ext uri="{BB962C8B-B14F-4D97-AF65-F5344CB8AC3E}">
        <p14:creationId xmlns:p14="http://schemas.microsoft.com/office/powerpoint/2010/main" val="3873424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1651D-9837-F2B7-846F-AD80F3BC1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Egyedi időszak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EAE62-83BF-F861-2465-767D102F9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9642" y="2133600"/>
            <a:ext cx="9354970" cy="3777622"/>
          </a:xfrm>
        </p:spPr>
        <p:txBody>
          <a:bodyPr/>
          <a:lstStyle/>
          <a:p>
            <a:r>
              <a:rPr lang="hu-HU" sz="2400" dirty="0"/>
              <a:t>Egypólusú világ</a:t>
            </a:r>
          </a:p>
          <a:p>
            <a:r>
              <a:rPr lang="hu-HU" sz="2400" dirty="0"/>
              <a:t>Kőkemény gazdasági érdekek</a:t>
            </a:r>
          </a:p>
          <a:p>
            <a:r>
              <a:rPr lang="hu-HU" sz="2400" dirty="0"/>
              <a:t>Terjed a neoliberális gazdasági modell – Kínába nem</a:t>
            </a:r>
          </a:p>
          <a:p>
            <a:r>
              <a:rPr lang="hu-HU" sz="2400" dirty="0" err="1"/>
              <a:t>Interdependencia</a:t>
            </a:r>
            <a:r>
              <a:rPr lang="hu-HU" sz="2400" dirty="0"/>
              <a:t> – kölcsönös függés – a béke garanciája</a:t>
            </a:r>
          </a:p>
          <a:p>
            <a:r>
              <a:rPr lang="hu-HU" sz="2400" dirty="0" err="1"/>
              <a:t>Hiperglobalizáció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019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1607D-2009-39DE-B125-74C06B699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Geoökonómia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8FA8C-F83D-1884-0A81-2A3A5EB71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/>
              <a:t>Kína demokratizálásának kudarca</a:t>
            </a:r>
          </a:p>
          <a:p>
            <a:r>
              <a:rPr lang="hu-HU" sz="2400" dirty="0"/>
              <a:t>A gazdaság is geopolitikai célokat szolgál</a:t>
            </a:r>
          </a:p>
          <a:p>
            <a:r>
              <a:rPr lang="hu-HU" sz="2400" i="1" dirty="0"/>
              <a:t>Nem vagyunk </a:t>
            </a:r>
            <a:r>
              <a:rPr lang="hu-HU" sz="2400" i="1" dirty="0" err="1"/>
              <a:t>naív</a:t>
            </a:r>
            <a:r>
              <a:rPr lang="hu-HU" sz="2400" i="1" dirty="0"/>
              <a:t> szabadkereskedők</a:t>
            </a:r>
          </a:p>
          <a:p>
            <a:r>
              <a:rPr lang="hu-HU" sz="2400" dirty="0"/>
              <a:t>A gazdasági biztonság a nemzetbiztonság része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9758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E2335-E969-C780-7220-ED7AA7914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Áru- és Szolgáltatáskereskedelem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70ED9-0E77-922A-6F49-490368776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/>
              <a:t>WTO válsága</a:t>
            </a:r>
          </a:p>
          <a:p>
            <a:r>
              <a:rPr lang="hu-HU" sz="2400" dirty="0"/>
              <a:t>A WTO vitarendezés blokkolása</a:t>
            </a:r>
          </a:p>
          <a:p>
            <a:r>
              <a:rPr lang="hu-HU" sz="2400" dirty="0"/>
              <a:t>A rendszer reformja</a:t>
            </a:r>
          </a:p>
          <a:p>
            <a:r>
              <a:rPr lang="hu-HU" sz="2400" dirty="0"/>
              <a:t>A hegemón </a:t>
            </a:r>
            <a:r>
              <a:rPr lang="hu-HU" sz="2400" dirty="0" err="1"/>
              <a:t>unilateralizmusa</a:t>
            </a:r>
            <a:r>
              <a:rPr lang="hu-HU" sz="2400" dirty="0"/>
              <a:t> – </a:t>
            </a:r>
            <a:r>
              <a:rPr lang="hu-HU" sz="2400" i="1" dirty="0"/>
              <a:t>A Felszabadulás Napja</a:t>
            </a:r>
          </a:p>
          <a:p>
            <a:r>
              <a:rPr lang="hu-HU" sz="2400" dirty="0"/>
              <a:t>Exportkorlátozások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41510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BD98-A264-6DE1-F194-4188F2DE6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Beruházások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C6556-FD9E-3593-318D-07E2A3C09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/>
              <a:t>Beruházások nemzetbiztonsági ellenőrzése – 50 </a:t>
            </a:r>
          </a:p>
          <a:p>
            <a:r>
              <a:rPr lang="hu-HU" sz="2400" dirty="0"/>
              <a:t>CFIUS rendszer</a:t>
            </a:r>
          </a:p>
          <a:p>
            <a:r>
              <a:rPr lang="hu-HU" sz="2400" dirty="0"/>
              <a:t>EU-s beruházásellenőrzési rendelet</a:t>
            </a:r>
          </a:p>
          <a:p>
            <a:r>
              <a:rPr lang="hu-HU" sz="2400" dirty="0"/>
              <a:t>Kifektetések ellenőrzése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12449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B9EAC-C788-8FC2-9779-78FD14455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Korunk jellemzői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81B21-6C6B-13A6-3D24-DF551CDC3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/>
              <a:t>A kivételből szabály lett – nemzetbiztonsági tényezőkkel szélesebb körben kell számolni</a:t>
            </a:r>
          </a:p>
          <a:p>
            <a:r>
              <a:rPr lang="hu-HU" sz="2400" dirty="0"/>
              <a:t>A korlátozások mellett ösztönzőknek is meg kell jelenniük</a:t>
            </a:r>
          </a:p>
          <a:p>
            <a:r>
              <a:rPr lang="hu-HU" sz="2400" dirty="0"/>
              <a:t>Az állam visszatér….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4043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4A782-BB3C-2372-2048-C1C705AA9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1872" y="2019773"/>
            <a:ext cx="8911687" cy="1280890"/>
          </a:xfrm>
        </p:spPr>
        <p:txBody>
          <a:bodyPr>
            <a:normAutofit/>
          </a:bodyPr>
          <a:lstStyle/>
          <a:p>
            <a:r>
              <a:rPr lang="hu-HU" sz="4400" dirty="0"/>
              <a:t>Köszönöm a figyelmet!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1547238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</TotalTime>
  <Words>173</Words>
  <Application>Microsoft Office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Wisp</vt:lpstr>
      <vt:lpstr>A nemzetközi gazdasági kapcsolatok jogának változása</vt:lpstr>
      <vt:lpstr>Nemzetközi jog válsága</vt:lpstr>
      <vt:lpstr>A szabályalapú rendszer</vt:lpstr>
      <vt:lpstr>Egyedi időszak</vt:lpstr>
      <vt:lpstr>Geoökonómia</vt:lpstr>
      <vt:lpstr>Áru- és Szolgáltatáskereskedelem</vt:lpstr>
      <vt:lpstr>Beruházások</vt:lpstr>
      <vt:lpstr>Korunk jellemzői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Bálint Kovács</dc:creator>
  <cp:lastModifiedBy>Bálint Kovács</cp:lastModifiedBy>
  <cp:revision>3</cp:revision>
  <dcterms:created xsi:type="dcterms:W3CDTF">2026-04-24T05:26:10Z</dcterms:created>
  <dcterms:modified xsi:type="dcterms:W3CDTF">2026-04-24T05:51:36Z</dcterms:modified>
</cp:coreProperties>
</file>