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63" r:id="rId6"/>
    <p:sldId id="259" r:id="rId7"/>
    <p:sldId id="260" r:id="rId8"/>
    <p:sldId id="262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1DA7747-CE45-A381-4D96-3CFFE7B9D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="" xmlns:a16="http://schemas.microsoft.com/office/drawing/2014/main" id="{8C378285-2E09-E34D-5B9F-3445B1D7E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3DD0201A-4753-9FB6-7C8B-FB89B3323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1E09245A-B72B-0807-B0D6-306703C30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5E8DC1C3-472E-3A49-CC8A-7D92DAF20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7180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3C554154-0B2E-D1D5-E3DB-A7DB346D7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="" xmlns:a16="http://schemas.microsoft.com/office/drawing/2014/main" id="{B3AF0894-F47A-9920-A5A6-7A6FF32B1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22771B96-1D7B-18F2-97A3-6F52092F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A7BE3476-3B9E-C09A-06DF-AADE6B912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4EBBC000-D5D8-B482-FE10-4C4DA28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155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="" xmlns:a16="http://schemas.microsoft.com/office/drawing/2014/main" id="{D296DEC7-3DCD-4F80-B402-9A1976644C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="" xmlns:a16="http://schemas.microsoft.com/office/drawing/2014/main" id="{0777DECE-2C94-A222-7C4C-C067198F57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96439C2F-6C81-A875-ED14-D6A8AED93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A9085415-72D1-68BF-D240-E3BCEC6CB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0A17F6EE-8DEC-BCBB-E17A-22722906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987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0427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9423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3959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8217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0343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4622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5829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1216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3C500816-44DC-C8B4-6448-27D8A5512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0174639D-8F73-534F-EDC6-C541702F4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7209F561-A30E-F932-A909-D4EF580B3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E0E3BEFA-A1DC-52B6-2F45-5FD5701A1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A669D687-94B9-1E4A-6EE6-009288F95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2047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9553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6989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536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48009240-742B-64D6-7777-8EB065E01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F7DCF256-C85B-B317-2422-E0C6A292C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A54E96F2-A6B3-C09B-F1A1-FE1453CA4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C8D58326-EC8B-DA80-235C-FA8ADE42E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FFB365D5-5464-8FF0-4546-E95CA445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2021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B1A7CE38-2CEB-3B8A-354C-640DEB79B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6EF79CE1-A140-D6C5-31C0-9A15B9F98A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59B54399-58BE-E0D5-3B11-6EF66F126E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F2569DF5-CE07-81DD-2F72-2FCA76943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F2C21D1D-9ABF-ED84-ED88-F26150844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4EC9955B-EB1F-3AD4-117D-68A881EDC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4787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2387EDF7-3464-43FF-2415-D3E7EFC04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8A899A88-9AAB-D69F-BD20-28AB274F7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71907A67-E632-14D1-6ED0-6B14A257A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="" xmlns:a16="http://schemas.microsoft.com/office/drawing/2014/main" id="{8BCB8204-44BE-099E-9E8F-2251474143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="" xmlns:a16="http://schemas.microsoft.com/office/drawing/2014/main" id="{EDD14339-1A4E-0383-4E3F-A4B143805A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="" xmlns:a16="http://schemas.microsoft.com/office/drawing/2014/main" id="{9F155B93-E790-5D10-FB8E-46A77708C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="" xmlns:a16="http://schemas.microsoft.com/office/drawing/2014/main" id="{808882E0-4F0D-CA09-72CE-C30615446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="" xmlns:a16="http://schemas.microsoft.com/office/drawing/2014/main" id="{A1D64B96-2DA9-6BA1-E70B-7D634D039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7801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7FD1C137-A99C-F3FA-5D67-46AF4B899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="" xmlns:a16="http://schemas.microsoft.com/office/drawing/2014/main" id="{F32D9481-81CA-8FBF-57E2-8B51F675A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="" xmlns:a16="http://schemas.microsoft.com/office/drawing/2014/main" id="{9F79C6F1-9349-E1B4-8085-68067F1A1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="" xmlns:a16="http://schemas.microsoft.com/office/drawing/2014/main" id="{1C5288E1-E92C-98FA-B698-523603D7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4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="" xmlns:a16="http://schemas.microsoft.com/office/drawing/2014/main" id="{DD529772-BB23-9E19-9C82-C96D2D702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="" xmlns:a16="http://schemas.microsoft.com/office/drawing/2014/main" id="{7A043EC0-E273-12CA-054D-BC6BE1B1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A87F005D-57B6-4412-4235-0D2D598D5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391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ABA44191-D2A2-354F-4513-E84B9F5A3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A11C6624-6154-7FBA-04D6-761E05997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="" xmlns:a16="http://schemas.microsoft.com/office/drawing/2014/main" id="{2D16A375-2314-EA20-3CC0-3404A7545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76418515-0046-E6A6-E5B3-C2E69D208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E2E4E3DA-8927-30D7-EDCC-0F70795F2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EB219E5C-5B7F-78D0-4999-4515A5141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4873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C2D0C200-590E-8DF3-7E7E-69276000F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="" xmlns:a16="http://schemas.microsoft.com/office/drawing/2014/main" id="{712D0F43-CE7B-E687-4C72-24E3A65163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="" xmlns:a16="http://schemas.microsoft.com/office/drawing/2014/main" id="{0D9E8E7A-B33C-845A-08D9-AEAB478A2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948A2604-17A2-C380-631C-FD642B057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C70605F6-6407-5C8A-BC7B-3D6A851E7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0363643A-C981-C7FD-DFFD-CF43913D2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043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="" xmlns:a16="http://schemas.microsoft.com/office/drawing/2014/main" id="{4FBBEE0A-4720-333A-8E38-2BBD0339E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413402A0-165D-623D-BFEC-A764FB607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67D7F611-3DDE-6977-9DA3-1F008042E3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44C582BA-1EE2-E9C6-55B7-EF8AB39D6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7D0F4C52-65D1-867D-0FA7-C4216BAA8E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895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404E3-C0A8-421E-937C-6CCC386D2D6C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47FA4-77F4-4BCD-B994-B9D816D1DE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8661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67789" y="1147302"/>
            <a:ext cx="8210204" cy="2446424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hu-HU" sz="2400" b="1" i="1" dirty="0" smtClean="0">
                <a:solidFill>
                  <a:srgbClr val="25473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KÖTELEZETTSÉGSZEGÉSI ELJÁRÁS, MINT A JOGÉRVÉNYESÍTÉS HATÉKONY ESZKÖZE UNIÓS KÖRNYEZETVÉDELMI JOGSÉRTÉS ESETÉN?</a:t>
            </a:r>
            <a:endParaRPr lang="hu-HU" sz="2400" b="1" i="1" dirty="0">
              <a:solidFill>
                <a:srgbClr val="25473E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67789" y="3682538"/>
            <a:ext cx="8210204" cy="2177935"/>
          </a:xfrm>
        </p:spPr>
        <p:txBody>
          <a:bodyPr/>
          <a:lstStyle/>
          <a:p>
            <a:pPr algn="l">
              <a:spcBef>
                <a:spcPts val="1200"/>
              </a:spcBef>
            </a:pPr>
            <a:r>
              <a:rPr lang="hu-HU" dirty="0" smtClean="0"/>
              <a:t>	</a:t>
            </a:r>
          </a:p>
          <a:p>
            <a:pPr algn="l">
              <a:spcBef>
                <a:spcPts val="600"/>
              </a:spcBef>
            </a:pPr>
            <a:r>
              <a:rPr lang="hu-HU" i="1" dirty="0" smtClean="0">
                <a:solidFill>
                  <a:srgbClr val="2547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Traser </a:t>
            </a:r>
            <a:r>
              <a:rPr lang="hu-HU" i="1" dirty="0">
                <a:solidFill>
                  <a:srgbClr val="2547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Julianna </a:t>
            </a:r>
            <a:r>
              <a:rPr lang="hu-HU" i="1" dirty="0" smtClean="0">
                <a:solidFill>
                  <a:srgbClr val="2547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Sára</a:t>
            </a:r>
            <a:endParaRPr lang="hu-HU" sz="2000" dirty="0" smtClean="0"/>
          </a:p>
          <a:p>
            <a:pPr algn="l">
              <a:spcBef>
                <a:spcPts val="600"/>
              </a:spcBef>
            </a:pPr>
            <a:r>
              <a:rPr lang="hu-HU" sz="2000" i="1" dirty="0">
                <a:solidFill>
                  <a:srgbClr val="2547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hu-HU" sz="2000" i="1" dirty="0" smtClean="0">
              <a:solidFill>
                <a:srgbClr val="25473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600"/>
              </a:spcBef>
            </a:pPr>
            <a:r>
              <a:rPr lang="hu-HU" sz="2000" i="1" dirty="0" smtClean="0">
                <a:solidFill>
                  <a:srgbClr val="2547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MFI Vándorkonferencia – 2026. április 23., Debrecen</a:t>
            </a:r>
            <a:endParaRPr lang="hu-HU" sz="2000" i="1" dirty="0">
              <a:solidFill>
                <a:srgbClr val="25473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800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448253"/>
            <a:ext cx="10515600" cy="881784"/>
          </a:xfrm>
        </p:spPr>
        <p:txBody>
          <a:bodyPr>
            <a:normAutofit/>
          </a:bodyPr>
          <a:lstStyle/>
          <a:p>
            <a:pPr algn="ctr"/>
            <a:r>
              <a:rPr lang="hu-H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kötelezettségszegési eljárások érdekességei</a:t>
            </a:r>
            <a:endParaRPr lang="hu-HU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562793"/>
            <a:ext cx="10515600" cy="469729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kötelezettségszegési eljárás 1957 (Római Szerződés) óta létezik, </a:t>
            </a:r>
            <a:r>
              <a:rPr lang="hu-H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súlya és  </a:t>
            </a:r>
            <a:r>
              <a:rPr lang="hu-H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alkalmazásának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gyakorisága az elmúlt két évtizedben nőtt.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3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eljárás megindítására a kezdetektől fogva két szereplő jogosult: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Európai Bizottság (Szerződések őre),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tagállam(ok)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a közvetlen érintettség nem feltétel.</a:t>
            </a:r>
            <a:endParaRPr lang="hu-HU" sz="33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1992-ben (MUSZ) bővült az eszköztár: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bevezetésre került a </a:t>
            </a:r>
            <a:r>
              <a:rPr lang="hu-HU" sz="33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második </a:t>
            </a:r>
            <a:r>
              <a:rPr lang="hu-HU" sz="33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(megismételt) jogsértési </a:t>
            </a:r>
            <a:r>
              <a:rPr lang="hu-HU" sz="33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eljárás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lehetősége (= </a:t>
            </a:r>
            <a:r>
              <a:rPr lang="hu-HU" sz="33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végrehajtási </a:t>
            </a:r>
            <a:r>
              <a:rPr lang="hu-HU" sz="33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eljárás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hu-HU" sz="3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ebben az eljárásban a </a:t>
            </a:r>
            <a:r>
              <a:rPr lang="hu-H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MUSZ </a:t>
            </a:r>
            <a:r>
              <a:rPr lang="hu-HU" sz="33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pénzügyi szankciókat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 alkalmazni rendelt. </a:t>
            </a:r>
            <a:endParaRPr lang="hu-HU" sz="3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2007-ben a Lisszaboni Szerződés bevezette az ún. </a:t>
            </a:r>
            <a:r>
              <a:rPr lang="hu-HU" sz="33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non-notifikációs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3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kötelezettségszegési eljárást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amelyben már </a:t>
            </a:r>
            <a:r>
              <a:rPr lang="hu-HU" sz="33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első alkalommal </a:t>
            </a:r>
            <a:r>
              <a:rPr lang="hu-HU" sz="3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pénzbírság szabható ki.</a:t>
            </a:r>
            <a:endParaRPr lang="hu-HU" sz="33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099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473191"/>
            <a:ext cx="10515600" cy="715530"/>
          </a:xfrm>
        </p:spPr>
        <p:txBody>
          <a:bodyPr>
            <a:normAutofit/>
          </a:bodyPr>
          <a:lstStyle/>
          <a:p>
            <a:pPr algn="ctr"/>
            <a:r>
              <a:rPr lang="hu-H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kötelezettségszegési eljárásokban kiszabható bírságok típusai</a:t>
            </a:r>
            <a:endParaRPr lang="hu-HU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496290"/>
            <a:ext cx="10515600" cy="475548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Átalányösszegű bírság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2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múltbeli</a:t>
            </a: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jogsértést szankcionálja,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uniós jognak való időközbeni megfelelés esetén is kiszabható.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Kényszerítő bírság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sz="22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jövőbeni</a:t>
            </a: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megfelelés kikényszerítésére alkalmas,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napi tételként kerül meghatározásra.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Tartalmi és </a:t>
            </a:r>
            <a:r>
              <a:rPr lang="hu-HU" sz="2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non-notifikációs</a:t>
            </a:r>
            <a:r>
              <a:rPr lang="hu-HU" sz="2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eljárásban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sőt, a legújabb ítélkezési gyakorlat szerint: </a:t>
            </a:r>
            <a:r>
              <a:rPr lang="hu-HU" sz="26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ideiglenes intézkedésként is</a:t>
            </a:r>
            <a:r>
              <a:rPr lang="hu-HU" sz="2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kiszabhatóak 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(első eljárásban)</a:t>
            </a:r>
            <a:r>
              <a:rPr lang="hu-HU" sz="2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hu-HU" sz="26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két bírságtípus </a:t>
            </a:r>
            <a:r>
              <a:rPr lang="hu-HU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együtt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kiszabható, a Bíróság mozgástere tartalmi ügyekben tágabb, mint </a:t>
            </a:r>
            <a:r>
              <a:rPr lang="hu-HU" sz="2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non-notifikációs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ügyekben </a:t>
            </a: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a Bíróság jogfejlesztő gyakorlata jelentős e téren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3961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506441"/>
            <a:ext cx="10515600" cy="773719"/>
          </a:xfrm>
        </p:spPr>
        <p:txBody>
          <a:bodyPr>
            <a:normAutofit/>
          </a:bodyPr>
          <a:lstStyle/>
          <a:p>
            <a:pPr algn="ctr"/>
            <a:r>
              <a:rPr lang="hu-H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Kötelezettségszegési eljárások alkalmazása a környezet védelmében</a:t>
            </a:r>
            <a:endParaRPr lang="hu-HU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kötelezettségszegési eljárások </a:t>
            </a:r>
            <a:r>
              <a:rPr lang="hu-HU" sz="26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egyharmada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környezetvédelmi jogsértés miatt indul (légszennyezés, vízvédelem, hulladékgazdálkodás).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legtöbb környezetvédelmi jogsértési üggyel érintett ország: Olaszország, Lengyelország, Görögország ↔ legkevesebb: BENELUX államok.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megismételt kötelezettségszegési eljárások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között szám szerint a legtöbb ügy a környezetvédelmet érinti.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1992-2023 között a megismételt eljárásban </a:t>
            </a: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kiszabott bírságok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(259 m €) közel </a:t>
            </a:r>
            <a:r>
              <a:rPr lang="hu-HU" sz="26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egy ötödét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(49,2 m €) környezetvédelmi jogsértés miatt szabták ki.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Más szakpolitikákkal összehasonlítva a bírságok összege </a:t>
            </a:r>
            <a:r>
              <a:rPr lang="hu-HU" sz="2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azonban </a:t>
            </a: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alacsonynak tekinthető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6500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3594"/>
          </a:xfrm>
        </p:spPr>
        <p:txBody>
          <a:bodyPr>
            <a:normAutofit/>
          </a:bodyPr>
          <a:lstStyle/>
          <a:p>
            <a:pPr algn="ctr"/>
            <a:r>
              <a:rPr lang="hu-HU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örnyezetvédelem államközi uniós jogvitában</a:t>
            </a:r>
            <a:endParaRPr lang="hu-HU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429789"/>
            <a:ext cx="10515600" cy="474717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C-121/21 R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Csehország </a:t>
            </a:r>
            <a:r>
              <a:rPr lang="hu-HU" sz="2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Lengyelország (</a:t>
            </a:r>
            <a:r>
              <a:rPr lang="hu-HU" sz="2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Turów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ügy – határon átnyúló környezetkárosítás.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Első </a:t>
            </a: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környezetvédelmi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tárgyú 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államközi kötelezettségszegési eljárás (EUMSZ 259. cikk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Első alkalommal alkalmazott </a:t>
            </a: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ideiglenes intézkedés és </a:t>
            </a:r>
            <a:r>
              <a:rPr lang="hu-HU" sz="2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kényszerítő </a:t>
            </a: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bírság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egy</a:t>
            </a:r>
            <a:r>
              <a:rPr lang="hu-HU" sz="2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EUMSZ 259. cikk szerinti eljárásban.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Összes 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ljárásjogi lehetőség kimerítése (EUMSZ 259. cikk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ideiglenes intézkedés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kiszabott összeg beszámítása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megsemmisítési kereset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fellebbezés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Felek megállapodása nyomán a bírósági eljárás megszüntetése, de: </a:t>
            </a:r>
            <a:r>
              <a:rPr lang="hu-HU" sz="26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jogsértő állapot fenntartása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a fizetési kötelezettség „minimalizálása.”</a:t>
            </a:r>
            <a:endParaRPr lang="hu-H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594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>
            <a:normAutofit/>
          </a:bodyPr>
          <a:lstStyle/>
          <a:p>
            <a:pPr algn="ctr"/>
            <a:r>
              <a:rPr lang="hu-H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Következtetés: a környezetvédelmi kötelezettségszegési ügyek korlátai</a:t>
            </a:r>
            <a:endParaRPr lang="hu-HU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79913"/>
            <a:ext cx="10515600" cy="479705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Az első tartalmi eljárásban hozott ítélet </a:t>
            </a:r>
            <a:r>
              <a:rPr lang="hu-HU" sz="26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deklaratív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a megfelelés módját nem írja elő.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 kötelezettségszegési eljárás és </a:t>
            </a:r>
            <a:r>
              <a:rPr lang="hu-HU" sz="26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 jogsértő állapot</a:t>
            </a:r>
            <a:r>
              <a:rPr lang="hu-HU" sz="2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eljárási cselekményekkel </a:t>
            </a:r>
            <a:r>
              <a:rPr lang="hu-HU" sz="26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akár évtizedekig is fenntartható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(második, vagy </a:t>
            </a:r>
            <a:r>
              <a:rPr lang="hu-HU" sz="2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non-notifikáicós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környezetvédelmi tárgyú kötelezettségszegési eljárásokban kiszabott </a:t>
            </a:r>
            <a:r>
              <a:rPr lang="hu-HU" sz="26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bírságok összege alacsony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Kellő </a:t>
            </a:r>
            <a:r>
              <a:rPr lang="hu-HU" sz="26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visszatartó erő hiánya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az uniós jognak való megfelelés a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tagállam szándékától függ.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 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bírság kiszabása </a:t>
            </a:r>
            <a:r>
              <a:rPr lang="hu-HU" sz="2600" i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kontraproduktív</a:t>
            </a:r>
            <a:r>
              <a:rPr lang="hu-HU" sz="2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is lehet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az infrastrukturális fejlesztésektől vonhat el forrásokat.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Az EUMSZ 259. cikkének gyakoribb alkalmazása „</a:t>
            </a:r>
            <a:r>
              <a:rPr lang="hu-HU" sz="26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pereskedőbb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” uniós jogrendet és tagállami </a:t>
            </a:r>
            <a:r>
              <a:rPr lang="hu-HU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nyílt </a:t>
            </a:r>
            <a:r>
              <a:rPr lang="hu-HU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konfrontációkat vetít előre. </a:t>
            </a:r>
            <a:endParaRPr lang="hu-H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495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565265" y="1426614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hu-HU" dirty="0" smtClean="0">
              <a:solidFill>
                <a:srgbClr val="25473E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hu-HU" dirty="0">
              <a:solidFill>
                <a:srgbClr val="25473E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hu-HU" dirty="0" smtClean="0">
              <a:solidFill>
                <a:srgbClr val="25473E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hu-HU" sz="3600" b="1" i="1" dirty="0" smtClean="0">
                <a:solidFill>
                  <a:srgbClr val="2547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FIGYELMET!</a:t>
            </a:r>
            <a:endParaRPr lang="hu-HU" sz="3600" b="1" i="1" dirty="0">
              <a:solidFill>
                <a:srgbClr val="25473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244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6806</TotalTime>
  <Words>505</Words>
  <Application>Microsoft Office PowerPoint</Application>
  <PresentationFormat>Szélesvásznú</PresentationFormat>
  <Paragraphs>46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2</vt:i4>
      </vt:variant>
      <vt:variant>
        <vt:lpstr>Diacímek</vt:lpstr>
      </vt:variant>
      <vt:variant>
        <vt:i4>7</vt:i4>
      </vt:variant>
    </vt:vector>
  </HeadingPairs>
  <TitlesOfParts>
    <vt:vector size="17" baseType="lpstr">
      <vt:lpstr>Aptos</vt:lpstr>
      <vt:lpstr>Aptos Display</vt:lpstr>
      <vt:lpstr>Arial</vt:lpstr>
      <vt:lpstr>Arial Black</vt:lpstr>
      <vt:lpstr>Calibri</vt:lpstr>
      <vt:lpstr>Calibri Light</vt:lpstr>
      <vt:lpstr>Times New Roman</vt:lpstr>
      <vt:lpstr>Wingdings</vt:lpstr>
      <vt:lpstr>1_Office-téma</vt:lpstr>
      <vt:lpstr>Office-téma</vt:lpstr>
      <vt:lpstr>A KÖTELEZETTSÉGSZEGÉSI ELJÁRÁS, MINT A JOGÉRVÉNYESÍTÉS HATÉKONY ESZKÖZE UNIÓS KÖRNYEZETVÉDELMI JOGSÉRTÉS ESETÉN?</vt:lpstr>
      <vt:lpstr>A kötelezettségszegési eljárások érdekességei</vt:lpstr>
      <vt:lpstr>A kötelezettségszegési eljárásokban kiszabható bírságok típusai</vt:lpstr>
      <vt:lpstr>Kötelezettségszegési eljárások alkalmazása a környezet védelmében</vt:lpstr>
      <vt:lpstr>Környezetvédelem államközi uniós jogvitában</vt:lpstr>
      <vt:lpstr>Következtetés: a környezetvédelmi kötelezettségszegési ügyek korlátai</vt:lpstr>
      <vt:lpstr>PowerPoint bemutató</vt:lpstr>
    </vt:vector>
  </TitlesOfParts>
  <Company>Egységes InfraStruktúra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kötelezettségszegési eljárás, mint a jogérvényesítés hatékony eszköze uniós környezetvédelmi jogsértés esetén?</dc:title>
  <dc:creator>Traser Julianna Sára dr.</dc:creator>
  <cp:lastModifiedBy>Traser Julianna Sára dr.</cp:lastModifiedBy>
  <cp:revision>18</cp:revision>
  <dcterms:created xsi:type="dcterms:W3CDTF">2026-04-16T13:50:01Z</dcterms:created>
  <dcterms:modified xsi:type="dcterms:W3CDTF">2026-04-27T07:50:31Z</dcterms:modified>
</cp:coreProperties>
</file>